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319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8" r:id="rId11"/>
    <p:sldId id="329" r:id="rId12"/>
    <p:sldId id="330" r:id="rId13"/>
    <p:sldId id="303" r:id="rId14"/>
    <p:sldId id="285" r:id="rId15"/>
    <p:sldId id="295" r:id="rId16"/>
    <p:sldId id="296" r:id="rId17"/>
    <p:sldId id="294" r:id="rId18"/>
    <p:sldId id="287" r:id="rId19"/>
    <p:sldId id="290" r:id="rId20"/>
    <p:sldId id="291" r:id="rId21"/>
    <p:sldId id="29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2" r:id="rId30"/>
    <p:sldId id="318" r:id="rId31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0" autoAdjust="0"/>
    <p:restoredTop sz="85072" autoAdjust="0"/>
  </p:normalViewPr>
  <p:slideViewPr>
    <p:cSldViewPr>
      <p:cViewPr varScale="1">
        <p:scale>
          <a:sx n="109" d="100"/>
          <a:sy n="109" d="100"/>
        </p:scale>
        <p:origin x="-15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672" y="-96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98EA0A8-A6B3-4B80-8E51-D2C1791A1B02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EC6E038-9667-45EB-B0BA-EE59CA06C0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3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6E038-9667-45EB-B0BA-EE59CA06C00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82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these questions to the audience to make it interactive and keep them along.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6E038-9667-45EB-B0BA-EE59CA06C00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69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6E038-9667-45EB-B0BA-EE59CA06C00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074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http://farm3.staticflickr.com/2584/4044330746_bdd7399b5b_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28448"/>
            <a:ext cx="9144000" cy="2743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19200"/>
            <a:ext cx="7772400" cy="14700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ctr">
              <a:defRPr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2" name="Picture 2" descr="http://aesir-interactive.de/skins/ai_custom/rsc/img/projects/scchess/TUM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485" y="152400"/>
            <a:ext cx="2209800" cy="71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1" descr="https://www6.in.tum.de/pub/Internal/Logo/knoll-blue-r1l-en-300dpi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6200" y="-152400"/>
            <a:ext cx="4625818" cy="12620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8C85A1-7B3D-48A6-BF42-6702326C8110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3A6DB5-2F5F-4203-8D20-DC71001BBF0E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um_bu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324600"/>
            <a:ext cx="9144000" cy="533400"/>
          </a:xfrm>
          <a:prstGeom prst="rect">
            <a:avLst/>
          </a:prstGeom>
        </p:spPr>
      </p:pic>
      <p:sp>
        <p:nvSpPr>
          <p:cNvPr id="13" name="Rectangle 5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rgbClr val="DEDED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600" y="6416675"/>
            <a:ext cx="1981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algn="ctr"/>
            <a:r>
              <a:rPr lang="en-US" dirty="0" err="1" smtClean="0"/>
              <a:t>Kai.Huang@tum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72200" y="6416675"/>
            <a:ext cx="18288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algn="ctr"/>
            <a:fld id="{B6F15528-21DE-4FAA-801E-634DDDAF4B2B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1860" y="6296610"/>
            <a:ext cx="813540" cy="561390"/>
          </a:xfrm>
          <a:prstGeom prst="rect">
            <a:avLst/>
          </a:prstGeom>
          <a:noFill/>
        </p:spPr>
      </p:pic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6324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Placeholder 1"/>
          <p:cNvSpPr>
            <a:spLocks noGrp="1"/>
          </p:cNvSpPr>
          <p:nvPr userDrawn="1"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800"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tum_top_1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3873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459394-D483-4A2B-9C82-392E9346CE41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rgbClr val="DEDED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6DF9CD-1A54-4CE0-8046-53A493BD6EBA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tum_bu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324600"/>
            <a:ext cx="9144000" cy="533400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1860" y="6296610"/>
            <a:ext cx="813540" cy="561390"/>
          </a:xfrm>
          <a:prstGeom prst="rect">
            <a:avLst/>
          </a:prstGeom>
          <a:noFill/>
        </p:spPr>
      </p:pic>
      <p:pic>
        <p:nvPicPr>
          <p:cNvPr id="10" name="Picture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6324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tum_top_1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380999"/>
          </a:xfrm>
          <a:prstGeom prst="rect">
            <a:avLst/>
          </a:prstGeom>
        </p:spPr>
      </p:pic>
      <p:sp>
        <p:nvSpPr>
          <p:cNvPr id="12" name="Title Placeholder 1"/>
          <p:cNvSpPr txBox="1">
            <a:spLocks/>
          </p:cNvSpPr>
          <p:nvPr userDrawn="1"/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800" b="1">
                <a:solidFill>
                  <a:srgbClr val="7030A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0" y="228600"/>
            <a:ext cx="9144000" cy="914400"/>
          </a:xfrm>
          <a:prstGeom prst="rect">
            <a:avLst/>
          </a:prstGeom>
          <a:solidFill>
            <a:srgbClr val="DEDED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pic>
        <p:nvPicPr>
          <p:cNvPr id="11" name="Picture 10" descr="tum_bu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324600"/>
            <a:ext cx="9144000" cy="533400"/>
          </a:xfrm>
          <a:prstGeom prst="rect">
            <a:avLst/>
          </a:prstGeom>
        </p:spPr>
      </p:pic>
      <p:pic>
        <p:nvPicPr>
          <p:cNvPr id="12" name="Picture 7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1860" y="6296610"/>
            <a:ext cx="813540" cy="561390"/>
          </a:xfrm>
          <a:prstGeom prst="rect">
            <a:avLst/>
          </a:prstGeom>
          <a:noFill/>
        </p:spPr>
      </p:pic>
      <p:pic>
        <p:nvPicPr>
          <p:cNvPr id="13" name="Picture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6324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tum_top_1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380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6397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4144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19200"/>
            <a:ext cx="4041775" cy="63976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041775" cy="4144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84E28CFE-C312-41AC-8486-44B0F0CF9E2C}" type="datetime1">
              <a:rPr lang="en-US" smtClean="0"/>
              <a:pPr/>
              <a:t>10/20/2014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err="1" smtClean="0"/>
              <a:t>Kai.Huang@tum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F8AA19-4C96-470D-8883-51962896AF95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95267B-2748-4AF0-B3C8-7FE373CF37C8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FBFA45-36AD-4652-8EA1-4975A5A4D76E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0D80DB-C2C7-443A-915C-2CC17F74EB69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Kai.Huang@tum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447800" y="3314700"/>
            <a:ext cx="6172200" cy="5334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Kai Huang, Gang Chen, </a:t>
            </a:r>
            <a:r>
              <a:rPr lang="en-US" sz="2000" b="1" u="sng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Hardik</a:t>
            </a:r>
            <a:r>
              <a:rPr lang="en-US" sz="2000" b="1" u="sng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Shah</a:t>
            </a: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Biao Hu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-228600" y="1447800"/>
            <a:ext cx="9525000" cy="2133600"/>
          </a:xfrm>
        </p:spPr>
        <p:txBody>
          <a:bodyPr/>
          <a:lstStyle/>
          <a:p>
            <a:r>
              <a:rPr lang="en-US" sz="3600" dirty="0" smtClean="0"/>
              <a:t>Introduction to </a:t>
            </a:r>
            <a:br>
              <a:rPr lang="en-US" sz="3600" dirty="0" smtClean="0"/>
            </a:br>
            <a:r>
              <a:rPr lang="en-US" sz="3600" dirty="0" smtClean="0"/>
              <a:t>Pulse Width Modulation (PWM)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1066800"/>
          </a:xfrm>
        </p:spPr>
        <p:txBody>
          <a:bodyPr/>
          <a:lstStyle/>
          <a:p>
            <a:r>
              <a:rPr lang="en-US" dirty="0" smtClean="0"/>
              <a:t>You need to install </a:t>
            </a:r>
            <a:r>
              <a:rPr lang="en-US" b="1" dirty="0" smtClean="0"/>
              <a:t>web edition </a:t>
            </a:r>
            <a:r>
              <a:rPr lang="en-US" dirty="0" smtClean="0"/>
              <a:t>of </a:t>
            </a:r>
            <a:r>
              <a:rPr lang="en-US" dirty="0" err="1" smtClean="0"/>
              <a:t>Quartus</a:t>
            </a:r>
            <a:r>
              <a:rPr lang="en-US" dirty="0" smtClean="0"/>
              <a:t> tool from Altera website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used in this lab course</a:t>
            </a:r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381000" y="1295400"/>
            <a:ext cx="1143000" cy="609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Nios</a:t>
            </a:r>
            <a:r>
              <a:rPr lang="en-US" dirty="0" smtClean="0"/>
              <a:t> II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>
          <a:xfrm>
            <a:off x="674649" y="1773045"/>
            <a:ext cx="1143000" cy="6096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Memory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947853" y="2250690"/>
            <a:ext cx="1143000" cy="609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JTAG </a:t>
            </a:r>
            <a:r>
              <a:rPr lang="en-US" dirty="0" err="1" smtClean="0"/>
              <a:t>Uart</a:t>
            </a:r>
            <a:endParaRPr lang="de-DE" dirty="0"/>
          </a:p>
        </p:txBody>
      </p:sp>
      <p:sp>
        <p:nvSpPr>
          <p:cNvPr id="10" name="Rounded Rectangle 9"/>
          <p:cNvSpPr/>
          <p:nvPr/>
        </p:nvSpPr>
        <p:spPr>
          <a:xfrm>
            <a:off x="2756210" y="1600200"/>
            <a:ext cx="1600200" cy="108724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Quartus</a:t>
            </a:r>
            <a:r>
              <a:rPr lang="en-US" sz="2400" dirty="0" smtClean="0"/>
              <a:t> Tool</a:t>
            </a:r>
            <a:endParaRPr lang="de-DE" sz="2400" dirty="0"/>
          </a:p>
        </p:txBody>
      </p:sp>
      <p:sp>
        <p:nvSpPr>
          <p:cNvPr id="11" name="Right Arrow 10"/>
          <p:cNvSpPr/>
          <p:nvPr/>
        </p:nvSpPr>
        <p:spPr>
          <a:xfrm>
            <a:off x="2057400" y="1981200"/>
            <a:ext cx="609600" cy="30480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ight Arrow 11"/>
          <p:cNvSpPr/>
          <p:nvPr/>
        </p:nvSpPr>
        <p:spPr>
          <a:xfrm>
            <a:off x="4572000" y="1981200"/>
            <a:ext cx="609600" cy="30480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ight Arrow 12"/>
          <p:cNvSpPr/>
          <p:nvPr/>
        </p:nvSpPr>
        <p:spPr>
          <a:xfrm rot="5400000">
            <a:off x="3251510" y="2971800"/>
            <a:ext cx="609600" cy="30480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4495800" y="4195769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r>
              <a:rPr lang="en-US" dirty="0" smtClean="0"/>
              <a:t>elf</a:t>
            </a:r>
            <a:endParaRPr lang="de-DE" dirty="0"/>
          </a:p>
        </p:txBody>
      </p:sp>
      <p:pic>
        <p:nvPicPr>
          <p:cNvPr id="15" name="Picture 2" descr="C:\Projects\TU9\lectures\Practikum\presentations\fig\altera-stratix4-gt-fpg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910" y="3886200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257800" y="1981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r>
              <a:rPr lang="en-US" dirty="0" err="1" smtClean="0"/>
              <a:t>sopcinfo</a:t>
            </a:r>
            <a:endParaRPr lang="de-DE" dirty="0"/>
          </a:p>
        </p:txBody>
      </p:sp>
      <p:sp>
        <p:nvSpPr>
          <p:cNvPr id="17" name="Right Arrow 16"/>
          <p:cNvSpPr/>
          <p:nvPr/>
        </p:nvSpPr>
        <p:spPr>
          <a:xfrm rot="5400000">
            <a:off x="5486400" y="2600094"/>
            <a:ext cx="609600" cy="3048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ounded Rectangle 18"/>
          <p:cNvSpPr/>
          <p:nvPr/>
        </p:nvSpPr>
        <p:spPr>
          <a:xfrm>
            <a:off x="4991100" y="3057294"/>
            <a:ext cx="1600200" cy="1087245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Nios</a:t>
            </a:r>
            <a:r>
              <a:rPr lang="en-US" sz="2400" dirty="0" smtClean="0"/>
              <a:t> II SBT for Eclipse</a:t>
            </a:r>
            <a:endParaRPr lang="de-DE" sz="2400" dirty="0"/>
          </a:p>
        </p:txBody>
      </p:sp>
      <p:sp>
        <p:nvSpPr>
          <p:cNvPr id="20" name="Rounded Rectangle 19"/>
          <p:cNvSpPr/>
          <p:nvPr/>
        </p:nvSpPr>
        <p:spPr>
          <a:xfrm>
            <a:off x="6781800" y="1905000"/>
            <a:ext cx="1295400" cy="782445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.c &amp; .h files</a:t>
            </a:r>
            <a:endParaRPr lang="de-DE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6400800" y="2687445"/>
            <a:ext cx="381000" cy="28435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Bent-Up Arrow 24"/>
          <p:cNvSpPr/>
          <p:nvPr/>
        </p:nvSpPr>
        <p:spPr>
          <a:xfrm rot="5400000" flipV="1">
            <a:off x="4647736" y="3586515"/>
            <a:ext cx="732262" cy="1848314"/>
          </a:xfrm>
          <a:prstGeom prst="bentUpArrow">
            <a:avLst>
              <a:gd name="adj1" fmla="val 22909"/>
              <a:gd name="adj2" fmla="val 25000"/>
              <a:gd name="adj3" fmla="val 25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tangle 25"/>
          <p:cNvSpPr/>
          <p:nvPr/>
        </p:nvSpPr>
        <p:spPr>
          <a:xfrm>
            <a:off x="3022910" y="3886200"/>
            <a:ext cx="1066800" cy="1066800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ounded Rectangle 26"/>
          <p:cNvSpPr/>
          <p:nvPr/>
        </p:nvSpPr>
        <p:spPr>
          <a:xfrm>
            <a:off x="7162800" y="3429000"/>
            <a:ext cx="1524000" cy="990600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Your tasks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29000" y="3581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r>
              <a:rPr lang="en-US" dirty="0" err="1" smtClean="0"/>
              <a:t>sof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032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524000"/>
          </a:xfrm>
        </p:spPr>
        <p:txBody>
          <a:bodyPr/>
          <a:lstStyle/>
          <a:p>
            <a:r>
              <a:rPr lang="en-US" dirty="0" smtClean="0"/>
              <a:t>Convenient use</a:t>
            </a:r>
          </a:p>
          <a:p>
            <a:pPr lvl="1"/>
            <a:r>
              <a:rPr lang="en-US" dirty="0" smtClean="0"/>
              <a:t>HW (.</a:t>
            </a:r>
            <a:r>
              <a:rPr lang="en-US" dirty="0" err="1" smtClean="0"/>
              <a:t>sof</a:t>
            </a:r>
            <a:r>
              <a:rPr lang="en-US" dirty="0" smtClean="0"/>
              <a:t>) and SW (.elf) image will be loaded at power-on from the FLASH memory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images on the board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756" y="1169127"/>
            <a:ext cx="4662487" cy="366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304800" y="3429000"/>
            <a:ext cx="1828800" cy="457200"/>
          </a:xfrm>
          <a:prstGeom prst="wedgeRoundRectCallout">
            <a:avLst>
              <a:gd name="adj1" fmla="val 62977"/>
              <a:gd name="adj2" fmla="val -905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Store images here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449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>
                <a:solidFill>
                  <a:srgbClr val="4BACC6">
                    <a:lumMod val="50000"/>
                  </a:srgbClr>
                </a:solidFill>
              </a:rPr>
              <a:pPr algn="ctr"/>
              <a:t>10/20/2014</a:t>
            </a:fld>
            <a:endParaRPr lang="en-US" dirty="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4BACC6">
                    <a:lumMod val="50000"/>
                  </a:srgbClr>
                </a:solidFill>
              </a:rPr>
              <a:t>Kai.Huang@tum</a:t>
            </a:r>
            <a:endParaRPr lang="en-US" dirty="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>
                <a:solidFill>
                  <a:srgbClr val="4BACC6">
                    <a:lumMod val="50000"/>
                  </a:srgbClr>
                </a:solidFill>
              </a:rPr>
              <a:pPr algn="ctr"/>
              <a:t>12</a:t>
            </a:fld>
            <a:endParaRPr lang="en-US" dirty="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de-DE" dirty="0"/>
          </a:p>
        </p:txBody>
      </p:sp>
      <p:pic>
        <p:nvPicPr>
          <p:cNvPr id="1026" name="Picture 2" descr="C:\Users\Hardik Shah\AppData\Local\Microsoft\Windows\Temporary Internet Files\Content.IE5\G172DEFP\MC90043440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74912"/>
            <a:ext cx="1900238" cy="266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01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Output signal alternates between on and off within specified period</a:t>
            </a:r>
            <a:endParaRPr lang="en-US" altLang="zh-CN" dirty="0"/>
          </a:p>
          <a:p>
            <a:r>
              <a:rPr lang="en-US" altLang="zh-CN" dirty="0" smtClean="0"/>
              <a:t>Only the duration of “on time” and “off time” varies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13</a:t>
            </a:fld>
            <a:endParaRPr 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is PWM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893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/>
          <p:cNvCxnSpPr/>
          <p:nvPr/>
        </p:nvCxnSpPr>
        <p:spPr>
          <a:xfrm>
            <a:off x="968298" y="3352800"/>
            <a:ext cx="1774902" cy="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2514600"/>
          </a:xfrm>
        </p:spPr>
        <p:txBody>
          <a:bodyPr/>
          <a:lstStyle/>
          <a:p>
            <a:r>
              <a:rPr lang="en-US" dirty="0" smtClean="0"/>
              <a:t>Depending on the requirement the width of the pulse is modulated (adjusted).</a:t>
            </a:r>
          </a:p>
          <a:p>
            <a:r>
              <a:rPr lang="en-US" dirty="0" smtClean="0"/>
              <a:t>Duty cycle = t</a:t>
            </a:r>
            <a:r>
              <a:rPr lang="en-US" baseline="-25000" dirty="0" smtClean="0"/>
              <a:t>on</a:t>
            </a:r>
            <a:r>
              <a:rPr lang="en-US" dirty="0" smtClean="0"/>
              <a:t> / (t</a:t>
            </a:r>
            <a:r>
              <a:rPr lang="en-US" baseline="-25000" dirty="0" smtClean="0"/>
              <a:t>on</a:t>
            </a:r>
            <a:r>
              <a:rPr lang="en-US" dirty="0" smtClean="0"/>
              <a:t> +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off</a:t>
            </a:r>
            <a:r>
              <a:rPr lang="en-US" dirty="0" smtClean="0"/>
              <a:t>).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PWM?</a:t>
            </a:r>
            <a:endParaRPr lang="de-DE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968298" y="1254512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68298" y="1252653"/>
            <a:ext cx="717396" cy="18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685694" y="1274955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685694" y="1994207"/>
            <a:ext cx="28640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968298" y="2384505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68298" y="2382646"/>
            <a:ext cx="177490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743200" y="2404948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743200" y="3124200"/>
            <a:ext cx="180649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66800" y="1524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n                       off</a:t>
            </a:r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1066800" y="267866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on                       off</a:t>
            </a:r>
            <a:endParaRPr lang="de-DE" dirty="0"/>
          </a:p>
        </p:txBody>
      </p:sp>
      <p:sp>
        <p:nvSpPr>
          <p:cNvPr id="25" name="TextBox 24"/>
          <p:cNvSpPr txBox="1"/>
          <p:nvPr/>
        </p:nvSpPr>
        <p:spPr>
          <a:xfrm>
            <a:off x="7010400" y="1371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Duty cycle = 20%</a:t>
            </a:r>
            <a:endParaRPr lang="de-DE" dirty="0"/>
          </a:p>
        </p:txBody>
      </p:sp>
      <p:sp>
        <p:nvSpPr>
          <p:cNvPr id="26" name="TextBox 25"/>
          <p:cNvSpPr txBox="1"/>
          <p:nvPr/>
        </p:nvSpPr>
        <p:spPr>
          <a:xfrm>
            <a:off x="7010400" y="2438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Duty cycle = 50%</a:t>
            </a:r>
            <a:endParaRPr lang="de-DE" dirty="0"/>
          </a:p>
        </p:txBody>
      </p:sp>
      <p:sp>
        <p:nvSpPr>
          <p:cNvPr id="30" name="Rounded Rectangle 29"/>
          <p:cNvSpPr/>
          <p:nvPr/>
        </p:nvSpPr>
        <p:spPr>
          <a:xfrm>
            <a:off x="1524000" y="3178098"/>
            <a:ext cx="838200" cy="381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Width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4556760" y="1266779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56760" y="1264920"/>
            <a:ext cx="717396" cy="18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5274156" y="1287222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289396" y="1981200"/>
            <a:ext cx="28640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4556760" y="2394539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556760" y="2392680"/>
            <a:ext cx="177490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331662" y="2414982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331662" y="3134234"/>
            <a:ext cx="180649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990600" y="3725622"/>
            <a:ext cx="3566160" cy="1579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2362200" y="3550920"/>
            <a:ext cx="838200" cy="381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period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38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PWM?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295400" y="1295400"/>
            <a:ext cx="0" cy="28194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295400" y="4114800"/>
            <a:ext cx="73914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-76200" y="1673274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Maximum voltage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325880" y="2304365"/>
            <a:ext cx="1264920" cy="17951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100 %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06040" y="3183597"/>
            <a:ext cx="1714500" cy="89759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50 %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343400" y="2705100"/>
            <a:ext cx="1264920" cy="137609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75 %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28600" y="4572000"/>
            <a:ext cx="8458200" cy="1600200"/>
          </a:xfrm>
        </p:spPr>
        <p:txBody>
          <a:bodyPr/>
          <a:lstStyle/>
          <a:p>
            <a:r>
              <a:rPr lang="en-US" dirty="0" smtClean="0"/>
              <a:t>Analog voltage control:</a:t>
            </a:r>
          </a:p>
          <a:p>
            <a:pPr lvl="1"/>
            <a:r>
              <a:rPr lang="en-US" dirty="0" smtClean="0"/>
              <a:t>Voltage can be changed to control the motor speed</a:t>
            </a:r>
          </a:p>
          <a:p>
            <a:pPr lvl="1"/>
            <a:r>
              <a:rPr lang="en-US" dirty="0" smtClean="0"/>
              <a:t>Can NIOS change voltage ?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620000" y="41264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1295400" y="2289125"/>
            <a:ext cx="4953000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32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PWM?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04800" y="1295400"/>
            <a:ext cx="0" cy="1905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04800" y="3200400"/>
            <a:ext cx="2971800" cy="1166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5280" y="2269197"/>
            <a:ext cx="2560320" cy="89759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50 %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28600" y="4572000"/>
            <a:ext cx="8458200" cy="1524000"/>
          </a:xfrm>
        </p:spPr>
        <p:txBody>
          <a:bodyPr/>
          <a:lstStyle/>
          <a:p>
            <a:r>
              <a:rPr lang="en-US" dirty="0" smtClean="0"/>
              <a:t>Digital voltage control:</a:t>
            </a:r>
          </a:p>
          <a:p>
            <a:pPr lvl="1"/>
            <a:r>
              <a:rPr lang="en-US" dirty="0" smtClean="0"/>
              <a:t>Can only control ‘1’ and ‘0’</a:t>
            </a:r>
          </a:p>
          <a:p>
            <a:pPr lvl="1"/>
            <a:r>
              <a:rPr lang="en-US" dirty="0" smtClean="0"/>
              <a:t>X% of maximum analog voltage = X% of duty cycle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057400" y="32120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038600" y="1143000"/>
            <a:ext cx="0" cy="20574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038600" y="3200400"/>
            <a:ext cx="4724400" cy="1166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069080" y="1524000"/>
            <a:ext cx="857250" cy="164279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000" y="32120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848350" y="1524000"/>
            <a:ext cx="857250" cy="164279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524750" y="1524000"/>
            <a:ext cx="857250" cy="164279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33800" y="12954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733800" y="2971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38200" y="359664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Analog control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791200" y="359664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Digital control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276600" y="2171700"/>
            <a:ext cx="30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=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92956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Motor Control</a:t>
            </a:r>
          </a:p>
          <a:p>
            <a:endParaRPr lang="en-US" dirty="0" smtClean="0"/>
          </a:p>
          <a:p>
            <a:r>
              <a:rPr lang="en-US" dirty="0" smtClean="0"/>
              <a:t>Intensity of LED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of PWM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41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method</a:t>
            </a:r>
            <a:endParaRPr lang="de-DE" dirty="0" smtClean="0"/>
          </a:p>
          <a:p>
            <a:pPr lvl="1"/>
            <a:r>
              <a:rPr lang="en-US" dirty="0" smtClean="0"/>
              <a:t>Using counter</a:t>
            </a:r>
          </a:p>
          <a:p>
            <a:pPr lvl="2"/>
            <a:r>
              <a:rPr lang="en-US" dirty="0" smtClean="0"/>
              <a:t>Count to 100 in a loop</a:t>
            </a:r>
          </a:p>
          <a:p>
            <a:pPr lvl="2"/>
            <a:r>
              <a:rPr lang="en-US" dirty="0" smtClean="0"/>
              <a:t>Set the output value to 1 in the beginning of the loop</a:t>
            </a:r>
          </a:p>
          <a:p>
            <a:pPr lvl="2"/>
            <a:r>
              <a:rPr lang="en-US" dirty="0"/>
              <a:t>Set the output value </a:t>
            </a:r>
            <a:r>
              <a:rPr lang="en-US" dirty="0" smtClean="0"/>
              <a:t>to 0 as soon as the counter reaches the value of required duty cycle.</a:t>
            </a:r>
          </a:p>
          <a:p>
            <a:pPr lvl="2"/>
            <a:r>
              <a:rPr lang="en-US" dirty="0" smtClean="0"/>
              <a:t>Continue the process</a:t>
            </a:r>
          </a:p>
          <a:p>
            <a:pPr lvl="1"/>
            <a:r>
              <a:rPr lang="en-US" dirty="0" smtClean="0"/>
              <a:t>Using interrupt</a:t>
            </a:r>
          </a:p>
          <a:p>
            <a:pPr lvl="2"/>
            <a:r>
              <a:rPr lang="en-US" dirty="0" smtClean="0"/>
              <a:t>Home work</a:t>
            </a:r>
          </a:p>
          <a:p>
            <a:pPr lvl="2"/>
            <a:r>
              <a:rPr lang="en-US" dirty="0" smtClean="0"/>
              <a:t>Think about the concept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generate PWM signal 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691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1981200"/>
          </a:xfrm>
        </p:spPr>
        <p:txBody>
          <a:bodyPr/>
          <a:lstStyle/>
          <a:p>
            <a:r>
              <a:rPr lang="en-US" dirty="0" smtClean="0"/>
              <a:t>Programmable/configurable</a:t>
            </a:r>
          </a:p>
          <a:p>
            <a:r>
              <a:rPr lang="en-US" dirty="0" smtClean="0"/>
              <a:t>Precise</a:t>
            </a:r>
          </a:p>
          <a:p>
            <a:r>
              <a:rPr lang="en-US" dirty="0" smtClean="0"/>
              <a:t>A good obedient, the boss can </a:t>
            </a:r>
            <a:r>
              <a:rPr lang="en-US" i="1" dirty="0" smtClean="0">
                <a:solidFill>
                  <a:srgbClr val="FF0000"/>
                </a:solidFill>
                <a:latin typeface="MV Boli" pitchFamily="2" charset="0"/>
                <a:cs typeface="MV Boli" pitchFamily="2" charset="0"/>
              </a:rPr>
              <a:t>RELAX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FF0000"/>
                </a:solidFill>
                <a:latin typeface="MV Boli" pitchFamily="2" charset="0"/>
                <a:cs typeface="MV Boli" pitchFamily="2" charset="0"/>
              </a:rPr>
              <a:t>!!!</a:t>
            </a:r>
            <a:endParaRPr lang="en-US" i="1" dirty="0">
              <a:solidFill>
                <a:srgbClr val="FF0000"/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PWM IP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352800" y="1447800"/>
            <a:ext cx="1295400" cy="6858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NIOS core</a:t>
            </a:r>
            <a:endParaRPr lang="de-DE" dirty="0"/>
          </a:p>
        </p:txBody>
      </p:sp>
      <p:sp>
        <p:nvSpPr>
          <p:cNvPr id="8" name="Up-Down Arrow 7"/>
          <p:cNvSpPr/>
          <p:nvPr/>
        </p:nvSpPr>
        <p:spPr>
          <a:xfrm>
            <a:off x="3810000" y="2133600"/>
            <a:ext cx="381000" cy="609600"/>
          </a:xfrm>
          <a:prstGeom prst="up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ounded Rectangle 8"/>
          <p:cNvSpPr/>
          <p:nvPr/>
        </p:nvSpPr>
        <p:spPr>
          <a:xfrm>
            <a:off x="3352800" y="2743200"/>
            <a:ext cx="1295400" cy="1295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RAM</a:t>
            </a:r>
            <a:endParaRPr lang="de-DE" dirty="0"/>
          </a:p>
        </p:txBody>
      </p:sp>
      <p:sp>
        <p:nvSpPr>
          <p:cNvPr id="10" name="Down Arrow 9"/>
          <p:cNvSpPr/>
          <p:nvPr/>
        </p:nvSpPr>
        <p:spPr>
          <a:xfrm rot="5400000">
            <a:off x="2762250" y="1390650"/>
            <a:ext cx="381000" cy="80010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ounded Rectangle 10"/>
          <p:cNvSpPr/>
          <p:nvPr/>
        </p:nvSpPr>
        <p:spPr>
          <a:xfrm>
            <a:off x="5448300" y="1447800"/>
            <a:ext cx="1333500" cy="762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JTAG </a:t>
            </a:r>
            <a:r>
              <a:rPr lang="en-US" dirty="0" err="1" smtClean="0"/>
              <a:t>Uart</a:t>
            </a:r>
            <a:endParaRPr lang="de-DE" dirty="0"/>
          </a:p>
        </p:txBody>
      </p:sp>
      <p:sp>
        <p:nvSpPr>
          <p:cNvPr id="12" name="Up-Down Arrow 11"/>
          <p:cNvSpPr/>
          <p:nvPr/>
        </p:nvSpPr>
        <p:spPr>
          <a:xfrm>
            <a:off x="5943599" y="2216304"/>
            <a:ext cx="390525" cy="895349"/>
          </a:xfrm>
          <a:prstGeom prst="up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Rounded Rectangle 12"/>
          <p:cNvSpPr/>
          <p:nvPr/>
        </p:nvSpPr>
        <p:spPr>
          <a:xfrm>
            <a:off x="5497551" y="3110723"/>
            <a:ext cx="1295400" cy="927877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Your PC</a:t>
            </a:r>
            <a:endParaRPr lang="de-DE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6023959" y="2321532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USB Blaster</a:t>
            </a:r>
            <a:endParaRPr lang="de-DE" b="1" dirty="0"/>
          </a:p>
        </p:txBody>
      </p:sp>
      <p:sp>
        <p:nvSpPr>
          <p:cNvPr id="15" name="Up-Down Arrow 14"/>
          <p:cNvSpPr/>
          <p:nvPr/>
        </p:nvSpPr>
        <p:spPr>
          <a:xfrm rot="16200000">
            <a:off x="4857752" y="1390651"/>
            <a:ext cx="381000" cy="800097"/>
          </a:xfrm>
          <a:prstGeom prst="up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ounded Rectangle 15"/>
          <p:cNvSpPr/>
          <p:nvPr/>
        </p:nvSpPr>
        <p:spPr>
          <a:xfrm>
            <a:off x="1676400" y="1409699"/>
            <a:ext cx="876300" cy="762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PWM</a:t>
            </a:r>
            <a:endParaRPr lang="de-DE" dirty="0"/>
          </a:p>
        </p:txBody>
      </p:sp>
      <p:pic>
        <p:nvPicPr>
          <p:cNvPr id="1026" name="Picture 2" descr="C:\Users\RiddhiHardik\Desktop\AVR_PW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2413280"/>
            <a:ext cx="2141537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23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657601"/>
            <a:ext cx="8229600" cy="2590800"/>
          </a:xfrm>
        </p:spPr>
        <p:txBody>
          <a:bodyPr/>
          <a:lstStyle/>
          <a:p>
            <a:pPr lvl="1"/>
            <a:r>
              <a:rPr lang="en-US" dirty="0" smtClean="0"/>
              <a:t>Encoder available only on the handmade car</a:t>
            </a:r>
          </a:p>
          <a:p>
            <a:pPr lvl="1"/>
            <a:r>
              <a:rPr lang="en-US" dirty="0" smtClean="0"/>
              <a:t>For </a:t>
            </a:r>
            <a:r>
              <a:rPr lang="en-US" dirty="0"/>
              <a:t>L</a:t>
            </a:r>
            <a:r>
              <a:rPr lang="en-US" dirty="0" smtClean="0"/>
              <a:t>EGO cars, one </a:t>
            </a:r>
            <a:r>
              <a:rPr lang="en-US" dirty="0" err="1" smtClean="0"/>
              <a:t>Neno</a:t>
            </a:r>
            <a:r>
              <a:rPr lang="en-US" dirty="0" smtClean="0"/>
              <a:t> board for all wheels</a:t>
            </a:r>
          </a:p>
          <a:p>
            <a:pPr lvl="1"/>
            <a:r>
              <a:rPr lang="en-US" dirty="0" smtClean="0"/>
              <a:t>Handmade car has one </a:t>
            </a:r>
            <a:r>
              <a:rPr lang="en-US" dirty="0" err="1" smtClean="0"/>
              <a:t>Neno</a:t>
            </a:r>
            <a:r>
              <a:rPr lang="en-US" dirty="0" smtClean="0"/>
              <a:t> board per wheel</a:t>
            </a:r>
          </a:p>
          <a:p>
            <a:pPr lvl="1"/>
            <a:r>
              <a:rPr lang="en-US" dirty="0" smtClean="0"/>
              <a:t>LEGO -&gt; iMX6 as a central ECU</a:t>
            </a:r>
          </a:p>
          <a:p>
            <a:pPr lvl="1"/>
            <a:r>
              <a:rPr lang="en-US" dirty="0" smtClean="0"/>
              <a:t>Handmade -&gt; DE2-115 as a central ECU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Wheel ECU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05000"/>
            <a:ext cx="2600325" cy="1952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http://www.geekonfire.com/wiki/images/1/11/L298N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285423"/>
            <a:ext cx="1364330" cy="1191421"/>
          </a:xfrm>
          <a:prstGeom prst="rect">
            <a:avLst/>
          </a:prstGeom>
          <a:noFill/>
        </p:spPr>
      </p:pic>
      <p:sp>
        <p:nvSpPr>
          <p:cNvPr id="7" name="Flowchart: Direct Access Storage 6"/>
          <p:cNvSpPr/>
          <p:nvPr/>
        </p:nvSpPr>
        <p:spPr>
          <a:xfrm>
            <a:off x="1371600" y="2427587"/>
            <a:ext cx="1600200" cy="747534"/>
          </a:xfrm>
          <a:prstGeom prst="flowChartMagneticDrum">
            <a:avLst/>
          </a:prstGeom>
          <a:solidFill>
            <a:schemeClr val="accent3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Motor</a:t>
            </a:r>
            <a:endParaRPr lang="de-DE" dirty="0"/>
          </a:p>
        </p:txBody>
      </p:sp>
      <p:sp>
        <p:nvSpPr>
          <p:cNvPr id="9" name="Flowchart: Direct Access Storage 8"/>
          <p:cNvSpPr/>
          <p:nvPr/>
        </p:nvSpPr>
        <p:spPr>
          <a:xfrm>
            <a:off x="3048000" y="2426184"/>
            <a:ext cx="152400" cy="747534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tangle 9"/>
          <p:cNvSpPr/>
          <p:nvPr/>
        </p:nvSpPr>
        <p:spPr>
          <a:xfrm rot="16200000">
            <a:off x="419101" y="2591661"/>
            <a:ext cx="1028410" cy="419387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Wheel</a:t>
            </a:r>
            <a:endParaRPr lang="de-DE" dirty="0"/>
          </a:p>
        </p:txBody>
      </p:sp>
      <p:sp>
        <p:nvSpPr>
          <p:cNvPr id="11" name="Rectangle 10"/>
          <p:cNvSpPr/>
          <p:nvPr/>
        </p:nvSpPr>
        <p:spPr>
          <a:xfrm>
            <a:off x="1143000" y="2681467"/>
            <a:ext cx="228600" cy="21413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2868386" y="2694287"/>
            <a:ext cx="228600" cy="21413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2819400" y="3048001"/>
            <a:ext cx="1752600" cy="63559"/>
          </a:xfrm>
          <a:prstGeom prst="line">
            <a:avLst/>
          </a:prstGeom>
          <a:ln w="3810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805249" y="2489744"/>
            <a:ext cx="1842951" cy="558257"/>
          </a:xfrm>
          <a:prstGeom prst="line">
            <a:avLst/>
          </a:prstGeom>
          <a:ln w="38100">
            <a:solidFill>
              <a:srgbClr val="00B0F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2286000" y="1676400"/>
            <a:ext cx="3733800" cy="838200"/>
          </a:xfrm>
          <a:prstGeom prst="arc">
            <a:avLst>
              <a:gd name="adj1" fmla="val 9744764"/>
              <a:gd name="adj2" fmla="val 0"/>
            </a:avLst>
          </a:prstGeom>
          <a:ln w="38100">
            <a:solidFill>
              <a:schemeClr val="accent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Arc 20"/>
          <p:cNvSpPr/>
          <p:nvPr/>
        </p:nvSpPr>
        <p:spPr>
          <a:xfrm>
            <a:off x="2286000" y="2426184"/>
            <a:ext cx="4648200" cy="838200"/>
          </a:xfrm>
          <a:prstGeom prst="arc">
            <a:avLst>
              <a:gd name="adj1" fmla="val 10112500"/>
              <a:gd name="adj2" fmla="val 999445"/>
            </a:avLst>
          </a:prstGeom>
          <a:ln w="38100">
            <a:solidFill>
              <a:schemeClr val="accent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4610100" y="2285423"/>
            <a:ext cx="2095500" cy="483449"/>
          </a:xfrm>
          <a:prstGeom prst="line">
            <a:avLst/>
          </a:prstGeom>
          <a:ln w="28575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610100" y="2285423"/>
            <a:ext cx="2247900" cy="610177"/>
          </a:xfrm>
          <a:prstGeom prst="line">
            <a:avLst/>
          </a:prstGeom>
          <a:ln w="28575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ular Callout 25"/>
          <p:cNvSpPr/>
          <p:nvPr/>
        </p:nvSpPr>
        <p:spPr>
          <a:xfrm>
            <a:off x="7315200" y="1295400"/>
            <a:ext cx="1447800" cy="609600"/>
          </a:xfrm>
          <a:prstGeom prst="wedgeRoundRectCallout">
            <a:avLst>
              <a:gd name="adj1" fmla="val -44893"/>
              <a:gd name="adj2" fmla="val 112500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Nano</a:t>
            </a:r>
            <a:r>
              <a:rPr lang="en-US" dirty="0" smtClean="0"/>
              <a:t> board</a:t>
            </a:r>
            <a:endParaRPr lang="de-DE" dirty="0"/>
          </a:p>
        </p:txBody>
      </p:sp>
      <p:sp>
        <p:nvSpPr>
          <p:cNvPr id="28" name="Rounded Rectangular Callout 27"/>
          <p:cNvSpPr/>
          <p:nvPr/>
        </p:nvSpPr>
        <p:spPr>
          <a:xfrm>
            <a:off x="4565469" y="1295400"/>
            <a:ext cx="1447800" cy="609600"/>
          </a:xfrm>
          <a:prstGeom prst="wedgeRoundRectCallout">
            <a:avLst>
              <a:gd name="adj1" fmla="val -49705"/>
              <a:gd name="adj2" fmla="val 158214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H-Bridge</a:t>
            </a:r>
            <a:endParaRPr lang="de-DE" dirty="0"/>
          </a:p>
        </p:txBody>
      </p:sp>
      <p:sp>
        <p:nvSpPr>
          <p:cNvPr id="29" name="Rounded Rectangular Callout 28"/>
          <p:cNvSpPr/>
          <p:nvPr/>
        </p:nvSpPr>
        <p:spPr>
          <a:xfrm>
            <a:off x="3153592" y="1143000"/>
            <a:ext cx="1447800" cy="609600"/>
          </a:xfrm>
          <a:prstGeom prst="wedgeRoundRectCallout">
            <a:avLst>
              <a:gd name="adj1" fmla="val -49705"/>
              <a:gd name="adj2" fmla="val 158214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Encoder</a:t>
            </a:r>
            <a:endParaRPr lang="de-DE" dirty="0"/>
          </a:p>
        </p:txBody>
      </p:sp>
      <p:sp>
        <p:nvSpPr>
          <p:cNvPr id="27" name="Right Arrow 26"/>
          <p:cNvSpPr/>
          <p:nvPr/>
        </p:nvSpPr>
        <p:spPr>
          <a:xfrm>
            <a:off x="7162800" y="2845284"/>
            <a:ext cx="1828800" cy="7361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Central ECU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83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219200"/>
            <a:ext cx="8915400" cy="5029200"/>
          </a:xfrm>
        </p:spPr>
        <p:txBody>
          <a:bodyPr/>
          <a:lstStyle/>
          <a:p>
            <a:r>
              <a:rPr lang="en-US" dirty="0" smtClean="0"/>
              <a:t>Follow the simple use sequence</a:t>
            </a:r>
          </a:p>
          <a:p>
            <a:pPr lvl="1"/>
            <a:r>
              <a:rPr lang="en-US" dirty="0" smtClean="0"/>
              <a:t>Enable, Configure, Modify, Disable</a:t>
            </a:r>
          </a:p>
          <a:p>
            <a:r>
              <a:rPr lang="en-US" dirty="0" smtClean="0"/>
              <a:t>Only one function for controlling two PWM signals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motor_setting</a:t>
            </a:r>
            <a:r>
              <a:rPr lang="en-US" dirty="0" smtClean="0">
                <a:solidFill>
                  <a:srgbClr val="FF0000"/>
                </a:solidFill>
              </a:rPr>
              <a:t>(duty1, duty2, period, enable);</a:t>
            </a:r>
          </a:p>
          <a:p>
            <a:r>
              <a:rPr lang="en-US" dirty="0" smtClean="0"/>
              <a:t>Two PWM signals are required to drive a single motor</a:t>
            </a:r>
          </a:p>
          <a:p>
            <a:pPr lvl="1"/>
            <a:r>
              <a:rPr lang="en-US" dirty="0" smtClean="0"/>
              <a:t>One for each direction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PWM 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38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>
                <a:solidFill>
                  <a:srgbClr val="4BACC6">
                    <a:lumMod val="50000"/>
                  </a:srgbClr>
                </a:solidFill>
              </a:rPr>
              <a:pPr algn="ctr"/>
              <a:t>10/20/2014</a:t>
            </a:fld>
            <a:endParaRPr lang="en-US" dirty="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4BACC6">
                    <a:lumMod val="50000"/>
                  </a:srgbClr>
                </a:solidFill>
              </a:rPr>
              <a:t>Kai.Huang@tum</a:t>
            </a:r>
            <a:endParaRPr lang="en-US" dirty="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>
                <a:solidFill>
                  <a:srgbClr val="4BACC6">
                    <a:lumMod val="50000"/>
                  </a:srgbClr>
                </a:solidFill>
              </a:rPr>
              <a:pPr algn="ctr"/>
              <a:t>21</a:t>
            </a:fld>
            <a:endParaRPr lang="en-US" dirty="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de-DE" dirty="0"/>
          </a:p>
        </p:txBody>
      </p:sp>
      <p:pic>
        <p:nvPicPr>
          <p:cNvPr id="1026" name="Picture 2" descr="C:\Users\Hardik Shah\AppData\Local\Microsoft\Windows\Temporary Internet Files\Content.IE5\G172DEFP\MC90043440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74912"/>
            <a:ext cx="1900238" cy="266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65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524000"/>
          </a:xfrm>
        </p:spPr>
        <p:txBody>
          <a:bodyPr/>
          <a:lstStyle/>
          <a:p>
            <a:r>
              <a:rPr lang="en-US" dirty="0" smtClean="0"/>
              <a:t>If you want to change the direction of the rotation, change the direction of current flow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H-Bridge: How </a:t>
            </a:r>
            <a:r>
              <a:rPr lang="en-US" dirty="0" smtClean="0"/>
              <a:t>does a motor turn</a:t>
            </a:r>
            <a:r>
              <a:rPr lang="en-US" dirty="0" smtClean="0"/>
              <a:t>?</a:t>
            </a:r>
            <a:endParaRPr lang="de-DE" dirty="0"/>
          </a:p>
        </p:txBody>
      </p:sp>
      <p:pic>
        <p:nvPicPr>
          <p:cNvPr id="1026" name="Picture 2" descr="C:\Projects\TU9\lectures\Practikum\presentations\fig\coi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905000"/>
            <a:ext cx="2409709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 flipH="1">
            <a:off x="1626327" y="2218509"/>
            <a:ext cx="1295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266509" y="2218509"/>
            <a:ext cx="1295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524000" y="2103571"/>
            <a:ext cx="228600" cy="2063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Oval 15"/>
          <p:cNvSpPr/>
          <p:nvPr/>
        </p:nvSpPr>
        <p:spPr>
          <a:xfrm>
            <a:off x="6447609" y="2115321"/>
            <a:ext cx="228600" cy="2063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tangle 14"/>
          <p:cNvSpPr/>
          <p:nvPr/>
        </p:nvSpPr>
        <p:spPr>
          <a:xfrm>
            <a:off x="902427" y="1646371"/>
            <a:ext cx="1447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 V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67400" y="1644645"/>
            <a:ext cx="1447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gnd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276600" y="2435780"/>
            <a:ext cx="1447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276600" y="2338254"/>
            <a:ext cx="1447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Curved Down Arrow 19"/>
          <p:cNvSpPr/>
          <p:nvPr/>
        </p:nvSpPr>
        <p:spPr>
          <a:xfrm>
            <a:off x="3638550" y="1295400"/>
            <a:ext cx="723900" cy="503371"/>
          </a:xfrm>
          <a:prstGeom prst="curved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23" name="Picture 2" descr="C:\Projects\TU9\lectures\Practikum\presentations\fig\coi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573" y="3549645"/>
            <a:ext cx="2409709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Straight Connector 23"/>
          <p:cNvCxnSpPr/>
          <p:nvPr/>
        </p:nvCxnSpPr>
        <p:spPr>
          <a:xfrm flipH="1">
            <a:off x="1638300" y="3863154"/>
            <a:ext cx="1295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278482" y="3863154"/>
            <a:ext cx="1295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1535973" y="3748216"/>
            <a:ext cx="228600" cy="2063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Oval 26"/>
          <p:cNvSpPr/>
          <p:nvPr/>
        </p:nvSpPr>
        <p:spPr>
          <a:xfrm>
            <a:off x="6459582" y="3759966"/>
            <a:ext cx="228600" cy="2063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tangle 27"/>
          <p:cNvSpPr/>
          <p:nvPr/>
        </p:nvSpPr>
        <p:spPr>
          <a:xfrm>
            <a:off x="914400" y="3291016"/>
            <a:ext cx="1447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gnd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79373" y="3289290"/>
            <a:ext cx="1447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 V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288573" y="4235445"/>
            <a:ext cx="1447800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276600" y="4159245"/>
            <a:ext cx="1447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2" name="Curved Up Arrow 21"/>
          <p:cNvSpPr/>
          <p:nvPr/>
        </p:nvSpPr>
        <p:spPr>
          <a:xfrm>
            <a:off x="3657600" y="3048000"/>
            <a:ext cx="685800" cy="425445"/>
          </a:xfrm>
          <a:prstGeom prst="curved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17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4038600"/>
            <a:ext cx="8486775" cy="2209800"/>
          </a:xfrm>
        </p:spPr>
        <p:txBody>
          <a:bodyPr/>
          <a:lstStyle/>
          <a:p>
            <a:r>
              <a:rPr lang="en-US" dirty="0" smtClean="0"/>
              <a:t>Your </a:t>
            </a:r>
            <a:r>
              <a:rPr lang="en-US" dirty="0" err="1" smtClean="0"/>
              <a:t>nano</a:t>
            </a:r>
            <a:r>
              <a:rPr lang="en-US" dirty="0" smtClean="0"/>
              <a:t> board works @ 5 V, 0.5 </a:t>
            </a:r>
            <a:r>
              <a:rPr lang="en-US" dirty="0" err="1" smtClean="0"/>
              <a:t>Ams</a:t>
            </a:r>
            <a:r>
              <a:rPr lang="en-US" dirty="0" smtClean="0"/>
              <a:t> AT MOST</a:t>
            </a:r>
          </a:p>
          <a:p>
            <a:r>
              <a:rPr lang="en-US" dirty="0" smtClean="0"/>
              <a:t>Depending on the application, motors need huge amount of voltage and current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current does a motor need?</a:t>
            </a:r>
            <a:endParaRPr lang="de-DE" dirty="0"/>
          </a:p>
        </p:txBody>
      </p:sp>
      <p:pic>
        <p:nvPicPr>
          <p:cNvPr id="2050" name="Picture 2" descr="C:\Projects\TU9\lectures\Practikum\presentations\fig\Maglev-Statio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1860">
            <a:off x="609600" y="1524000"/>
            <a:ext cx="245745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Projects\TU9\lectures\Practikum\presentations\fig\250px-Bhopalshatabd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9445">
            <a:off x="3579364" y="1582547"/>
            <a:ext cx="2685520" cy="201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Projects\TU9\lectures\Practikum\presentations\fig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371599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16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I connect my Nano board to 25K Volts?</a:t>
            </a:r>
          </a:p>
          <a:p>
            <a:r>
              <a:rPr lang="en-US" dirty="0" smtClean="0"/>
              <a:t>Yes you can</a:t>
            </a:r>
          </a:p>
          <a:p>
            <a:pPr lvl="1"/>
            <a:r>
              <a:rPr lang="en-US" dirty="0" smtClean="0"/>
              <a:t>Please inform me before doing it, I will run away from you as far as possible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You should use electric switch </a:t>
            </a:r>
          </a:p>
          <a:p>
            <a:pPr lvl="1"/>
            <a:r>
              <a:rPr lang="en-US" dirty="0" smtClean="0"/>
              <a:t>Relay</a:t>
            </a:r>
          </a:p>
          <a:p>
            <a:pPr lvl="1"/>
            <a:r>
              <a:rPr lang="en-US" dirty="0" smtClean="0"/>
              <a:t>Transistor/h-Bridge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current does a motor need?</a:t>
            </a:r>
            <a:endParaRPr lang="de-DE" dirty="0"/>
          </a:p>
        </p:txBody>
      </p:sp>
      <p:pic>
        <p:nvPicPr>
          <p:cNvPr id="3074" name="Picture 2" descr="C:\Users\Hardik Shah\AppData\Local\Microsoft\Windows\Temporary Internet Files\Content.IE5\EFIN50BL\MM900283567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549421"/>
            <a:ext cx="1219200" cy="141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95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133600"/>
          </a:xfrm>
        </p:spPr>
        <p:txBody>
          <a:bodyPr/>
          <a:lstStyle/>
          <a:p>
            <a:r>
              <a:rPr lang="en-US" sz="2400" dirty="0" smtClean="0"/>
              <a:t>The small current flowing from coil creates electro-magnetic force which attracts the pivoted contact and circuit is closed on the large current side</a:t>
            </a:r>
            <a:endParaRPr lang="de-DE" sz="2400" dirty="0" smtClean="0"/>
          </a:p>
          <a:p>
            <a:pPr lvl="1"/>
            <a:r>
              <a:rPr lang="en-US" sz="2000" dirty="0" smtClean="0"/>
              <a:t>Provides isolation</a:t>
            </a:r>
          </a:p>
          <a:p>
            <a:pPr lvl="1"/>
            <a:r>
              <a:rPr lang="en-US" sz="2000" dirty="0" smtClean="0"/>
              <a:t>Slow reaction due to mechanical motion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Relay : Electro mechanical switch</a:t>
            </a:r>
            <a:endParaRPr lang="de-DE" dirty="0"/>
          </a:p>
        </p:txBody>
      </p:sp>
      <p:pic>
        <p:nvPicPr>
          <p:cNvPr id="4098" name="Picture 2" descr="C:\Projects\TU9\lectures\Practikum\presentations\fig\spst_rela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651" y="1143000"/>
            <a:ext cx="3833949" cy="286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1828800" y="2286000"/>
            <a:ext cx="609600" cy="2904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1485900" y="1635315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</a:t>
            </a:r>
            <a:r>
              <a:rPr lang="en-US" dirty="0" smtClean="0"/>
              <a:t>mall current</a:t>
            </a:r>
            <a:endParaRPr lang="de-DE" dirty="0"/>
          </a:p>
        </p:txBody>
      </p:sp>
      <p:sp>
        <p:nvSpPr>
          <p:cNvPr id="12" name="Right Arrow 11"/>
          <p:cNvSpPr/>
          <p:nvPr/>
        </p:nvSpPr>
        <p:spPr>
          <a:xfrm rot="10800000">
            <a:off x="6324600" y="2294066"/>
            <a:ext cx="609600" cy="2904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Box 12"/>
          <p:cNvSpPr txBox="1"/>
          <p:nvPr/>
        </p:nvSpPr>
        <p:spPr>
          <a:xfrm>
            <a:off x="6096000" y="1639669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large current</a:t>
            </a:r>
            <a:endParaRPr lang="de-DE" dirty="0"/>
          </a:p>
        </p:txBody>
      </p:sp>
      <p:pic>
        <p:nvPicPr>
          <p:cNvPr id="14" name="Picture 2" descr="C:\Projects\TU9\lectures\Practikum\presentations\fig\coi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1" y="2949575"/>
            <a:ext cx="1676400" cy="50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Oval 14"/>
          <p:cNvSpPr/>
          <p:nvPr/>
        </p:nvSpPr>
        <p:spPr>
          <a:xfrm>
            <a:off x="5672547" y="1689055"/>
            <a:ext cx="228600" cy="2063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tangle 15"/>
          <p:cNvSpPr/>
          <p:nvPr/>
        </p:nvSpPr>
        <p:spPr>
          <a:xfrm>
            <a:off x="5092338" y="1218379"/>
            <a:ext cx="1447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gnd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7277100" y="3186102"/>
            <a:ext cx="228600" cy="2063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tangle 17"/>
          <p:cNvSpPr/>
          <p:nvPr/>
        </p:nvSpPr>
        <p:spPr>
          <a:xfrm>
            <a:off x="6696891" y="2715426"/>
            <a:ext cx="1447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25k V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49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648200"/>
            <a:ext cx="8229600" cy="1600200"/>
          </a:xfrm>
        </p:spPr>
        <p:txBody>
          <a:bodyPr/>
          <a:lstStyle/>
          <a:p>
            <a:r>
              <a:rPr lang="en-US" dirty="0" smtClean="0"/>
              <a:t>Drive signal A &amp; B from your Nano board</a:t>
            </a:r>
          </a:p>
          <a:p>
            <a:pPr lvl="1"/>
            <a:r>
              <a:rPr lang="en-US" dirty="0" smtClean="0"/>
              <a:t>Transistor is an electronic switch</a:t>
            </a:r>
          </a:p>
          <a:p>
            <a:pPr lvl="1"/>
            <a:r>
              <a:rPr lang="en-US" dirty="0" smtClean="0"/>
              <a:t>What happens if A = 1, B = 1 and V = 25 K?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H-Bridge</a:t>
            </a:r>
            <a:endParaRPr lang="de-DE" dirty="0"/>
          </a:p>
        </p:txBody>
      </p:sp>
      <p:pic>
        <p:nvPicPr>
          <p:cNvPr id="5122" name="Picture 2" descr="C:\Projects\TU9\lectures\Practikum\presentations\fig\bridg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77984"/>
            <a:ext cx="3581400" cy="3096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Projects\TU9\lectures\Practikum\presentations\fig\basic-bridg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64921"/>
            <a:ext cx="2667000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Hardik Shah\AppData\Local\Microsoft\Windows\Temporary Internet Files\Content.IE5\EFIN50BL\MM900283567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206" y="2819471"/>
            <a:ext cx="2185988" cy="253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6"/>
          <p:cNvSpPr/>
          <p:nvPr/>
        </p:nvSpPr>
        <p:spPr>
          <a:xfrm>
            <a:off x="1384663" y="1611086"/>
            <a:ext cx="1471748" cy="1811383"/>
          </a:xfrm>
          <a:custGeom>
            <a:avLst/>
            <a:gdLst>
              <a:gd name="connsiteX0" fmla="*/ 0 w 1471748"/>
              <a:gd name="connsiteY0" fmla="*/ 0 h 1811383"/>
              <a:gd name="connsiteX1" fmla="*/ 8708 w 1471748"/>
              <a:gd name="connsiteY1" fmla="*/ 348343 h 1811383"/>
              <a:gd name="connsiteX2" fmla="*/ 17417 w 1471748"/>
              <a:gd name="connsiteY2" fmla="*/ 513805 h 1811383"/>
              <a:gd name="connsiteX3" fmla="*/ 26126 w 1471748"/>
              <a:gd name="connsiteY3" fmla="*/ 574765 h 1811383"/>
              <a:gd name="connsiteX4" fmla="*/ 69668 w 1471748"/>
              <a:gd name="connsiteY4" fmla="*/ 609600 h 1811383"/>
              <a:gd name="connsiteX5" fmla="*/ 121920 w 1471748"/>
              <a:gd name="connsiteY5" fmla="*/ 627017 h 1811383"/>
              <a:gd name="connsiteX6" fmla="*/ 209006 w 1471748"/>
              <a:gd name="connsiteY6" fmla="*/ 653143 h 1811383"/>
              <a:gd name="connsiteX7" fmla="*/ 261257 w 1471748"/>
              <a:gd name="connsiteY7" fmla="*/ 661851 h 1811383"/>
              <a:gd name="connsiteX8" fmla="*/ 296091 w 1471748"/>
              <a:gd name="connsiteY8" fmla="*/ 670560 h 1811383"/>
              <a:gd name="connsiteX9" fmla="*/ 478971 w 1471748"/>
              <a:gd name="connsiteY9" fmla="*/ 679268 h 1811383"/>
              <a:gd name="connsiteX10" fmla="*/ 1306286 w 1471748"/>
              <a:gd name="connsiteY10" fmla="*/ 687977 h 1811383"/>
              <a:gd name="connsiteX11" fmla="*/ 1332411 w 1471748"/>
              <a:gd name="connsiteY11" fmla="*/ 696685 h 1811383"/>
              <a:gd name="connsiteX12" fmla="*/ 1367246 w 1471748"/>
              <a:gd name="connsiteY12" fmla="*/ 731520 h 1811383"/>
              <a:gd name="connsiteX13" fmla="*/ 1393371 w 1471748"/>
              <a:gd name="connsiteY13" fmla="*/ 748937 h 1811383"/>
              <a:gd name="connsiteX14" fmla="*/ 1419497 w 1471748"/>
              <a:gd name="connsiteY14" fmla="*/ 827314 h 1811383"/>
              <a:gd name="connsiteX15" fmla="*/ 1428206 w 1471748"/>
              <a:gd name="connsiteY15" fmla="*/ 853440 h 1811383"/>
              <a:gd name="connsiteX16" fmla="*/ 1436914 w 1471748"/>
              <a:gd name="connsiteY16" fmla="*/ 923108 h 1811383"/>
              <a:gd name="connsiteX17" fmla="*/ 1445623 w 1471748"/>
              <a:gd name="connsiteY17" fmla="*/ 957943 h 1811383"/>
              <a:gd name="connsiteX18" fmla="*/ 1454331 w 1471748"/>
              <a:gd name="connsiteY18" fmla="*/ 1062445 h 1811383"/>
              <a:gd name="connsiteX19" fmla="*/ 1463040 w 1471748"/>
              <a:gd name="connsiteY19" fmla="*/ 1201783 h 1811383"/>
              <a:gd name="connsiteX20" fmla="*/ 1471748 w 1471748"/>
              <a:gd name="connsiteY20" fmla="*/ 1323703 h 1811383"/>
              <a:gd name="connsiteX21" fmla="*/ 1463040 w 1471748"/>
              <a:gd name="connsiteY21" fmla="*/ 1811383 h 1811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471748" h="1811383">
                <a:moveTo>
                  <a:pt x="0" y="0"/>
                </a:moveTo>
                <a:cubicBezTo>
                  <a:pt x="2903" y="116114"/>
                  <a:pt x="4773" y="232259"/>
                  <a:pt x="8708" y="348343"/>
                </a:cubicBezTo>
                <a:cubicBezTo>
                  <a:pt x="10579" y="403542"/>
                  <a:pt x="13181" y="458737"/>
                  <a:pt x="17417" y="513805"/>
                </a:cubicBezTo>
                <a:cubicBezTo>
                  <a:pt x="18991" y="534271"/>
                  <a:pt x="19635" y="555292"/>
                  <a:pt x="26126" y="574765"/>
                </a:cubicBezTo>
                <a:cubicBezTo>
                  <a:pt x="29273" y="584207"/>
                  <a:pt x="64334" y="607229"/>
                  <a:pt x="69668" y="609600"/>
                </a:cubicBezTo>
                <a:cubicBezTo>
                  <a:pt x="86445" y="617056"/>
                  <a:pt x="104503" y="621211"/>
                  <a:pt x="121920" y="627017"/>
                </a:cubicBezTo>
                <a:cubicBezTo>
                  <a:pt x="150792" y="636641"/>
                  <a:pt x="179071" y="647156"/>
                  <a:pt x="209006" y="653143"/>
                </a:cubicBezTo>
                <a:cubicBezTo>
                  <a:pt x="226320" y="656606"/>
                  <a:pt x="243943" y="658388"/>
                  <a:pt x="261257" y="661851"/>
                </a:cubicBezTo>
                <a:cubicBezTo>
                  <a:pt x="272993" y="664198"/>
                  <a:pt x="284160" y="669606"/>
                  <a:pt x="296091" y="670560"/>
                </a:cubicBezTo>
                <a:cubicBezTo>
                  <a:pt x="356926" y="675427"/>
                  <a:pt x="417951" y="678216"/>
                  <a:pt x="478971" y="679268"/>
                </a:cubicBezTo>
                <a:lnTo>
                  <a:pt x="1306286" y="687977"/>
                </a:lnTo>
                <a:cubicBezTo>
                  <a:pt x="1314994" y="690880"/>
                  <a:pt x="1324941" y="691350"/>
                  <a:pt x="1332411" y="696685"/>
                </a:cubicBezTo>
                <a:cubicBezTo>
                  <a:pt x="1345774" y="706230"/>
                  <a:pt x="1353583" y="722411"/>
                  <a:pt x="1367246" y="731520"/>
                </a:cubicBezTo>
                <a:lnTo>
                  <a:pt x="1393371" y="748937"/>
                </a:lnTo>
                <a:lnTo>
                  <a:pt x="1419497" y="827314"/>
                </a:lnTo>
                <a:lnTo>
                  <a:pt x="1428206" y="853440"/>
                </a:lnTo>
                <a:cubicBezTo>
                  <a:pt x="1431109" y="876663"/>
                  <a:pt x="1433067" y="900023"/>
                  <a:pt x="1436914" y="923108"/>
                </a:cubicBezTo>
                <a:cubicBezTo>
                  <a:pt x="1438882" y="934914"/>
                  <a:pt x="1444138" y="946066"/>
                  <a:pt x="1445623" y="957943"/>
                </a:cubicBezTo>
                <a:cubicBezTo>
                  <a:pt x="1449959" y="992628"/>
                  <a:pt x="1451841" y="1027579"/>
                  <a:pt x="1454331" y="1062445"/>
                </a:cubicBezTo>
                <a:cubicBezTo>
                  <a:pt x="1457647" y="1108863"/>
                  <a:pt x="1459944" y="1155349"/>
                  <a:pt x="1463040" y="1201783"/>
                </a:cubicBezTo>
                <a:cubicBezTo>
                  <a:pt x="1465750" y="1242436"/>
                  <a:pt x="1468845" y="1283063"/>
                  <a:pt x="1471748" y="1323703"/>
                </a:cubicBezTo>
                <a:cubicBezTo>
                  <a:pt x="1462817" y="1788158"/>
                  <a:pt x="1463040" y="1625572"/>
                  <a:pt x="1463040" y="1811383"/>
                </a:cubicBezTo>
              </a:path>
            </a:pathLst>
          </a:custGeom>
          <a:noFill/>
          <a:ln w="381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eform 8"/>
          <p:cNvSpPr/>
          <p:nvPr/>
        </p:nvSpPr>
        <p:spPr>
          <a:xfrm>
            <a:off x="1297577" y="1593669"/>
            <a:ext cx="1454332" cy="1863634"/>
          </a:xfrm>
          <a:custGeom>
            <a:avLst/>
            <a:gdLst>
              <a:gd name="connsiteX0" fmla="*/ 1454332 w 1454332"/>
              <a:gd name="connsiteY0" fmla="*/ 0 h 1863634"/>
              <a:gd name="connsiteX1" fmla="*/ 1445623 w 1454332"/>
              <a:gd name="connsiteY1" fmla="*/ 78377 h 1863634"/>
              <a:gd name="connsiteX2" fmla="*/ 1428206 w 1454332"/>
              <a:gd name="connsiteY2" fmla="*/ 156754 h 1863634"/>
              <a:gd name="connsiteX3" fmla="*/ 1419497 w 1454332"/>
              <a:gd name="connsiteY3" fmla="*/ 261257 h 1863634"/>
              <a:gd name="connsiteX4" fmla="*/ 1410789 w 1454332"/>
              <a:gd name="connsiteY4" fmla="*/ 400594 h 1863634"/>
              <a:gd name="connsiteX5" fmla="*/ 1402080 w 1454332"/>
              <a:gd name="connsiteY5" fmla="*/ 470262 h 1863634"/>
              <a:gd name="connsiteX6" fmla="*/ 1393372 w 1454332"/>
              <a:gd name="connsiteY6" fmla="*/ 670560 h 1863634"/>
              <a:gd name="connsiteX7" fmla="*/ 1375954 w 1454332"/>
              <a:gd name="connsiteY7" fmla="*/ 792480 h 1863634"/>
              <a:gd name="connsiteX8" fmla="*/ 1358537 w 1454332"/>
              <a:gd name="connsiteY8" fmla="*/ 888274 h 1863634"/>
              <a:gd name="connsiteX9" fmla="*/ 1349829 w 1454332"/>
              <a:gd name="connsiteY9" fmla="*/ 914400 h 1863634"/>
              <a:gd name="connsiteX10" fmla="*/ 1332412 w 1454332"/>
              <a:gd name="connsiteY10" fmla="*/ 992777 h 1863634"/>
              <a:gd name="connsiteX11" fmla="*/ 1314994 w 1454332"/>
              <a:gd name="connsiteY11" fmla="*/ 1010194 h 1863634"/>
              <a:gd name="connsiteX12" fmla="*/ 1306286 w 1454332"/>
              <a:gd name="connsiteY12" fmla="*/ 1036320 h 1863634"/>
              <a:gd name="connsiteX13" fmla="*/ 1254034 w 1454332"/>
              <a:gd name="connsiteY13" fmla="*/ 1062445 h 1863634"/>
              <a:gd name="connsiteX14" fmla="*/ 1227909 w 1454332"/>
              <a:gd name="connsiteY14" fmla="*/ 1079862 h 1863634"/>
              <a:gd name="connsiteX15" fmla="*/ 1210492 w 1454332"/>
              <a:gd name="connsiteY15" fmla="*/ 1097280 h 1863634"/>
              <a:gd name="connsiteX16" fmla="*/ 1184366 w 1454332"/>
              <a:gd name="connsiteY16" fmla="*/ 1105988 h 1863634"/>
              <a:gd name="connsiteX17" fmla="*/ 1132114 w 1454332"/>
              <a:gd name="connsiteY17" fmla="*/ 1149531 h 1863634"/>
              <a:gd name="connsiteX18" fmla="*/ 1053737 w 1454332"/>
              <a:gd name="connsiteY18" fmla="*/ 1166948 h 1863634"/>
              <a:gd name="connsiteX19" fmla="*/ 984069 w 1454332"/>
              <a:gd name="connsiteY19" fmla="*/ 1175657 h 1863634"/>
              <a:gd name="connsiteX20" fmla="*/ 705394 w 1454332"/>
              <a:gd name="connsiteY20" fmla="*/ 1166948 h 1863634"/>
              <a:gd name="connsiteX21" fmla="*/ 644434 w 1454332"/>
              <a:gd name="connsiteY21" fmla="*/ 1158240 h 1863634"/>
              <a:gd name="connsiteX22" fmla="*/ 566057 w 1454332"/>
              <a:gd name="connsiteY22" fmla="*/ 1149531 h 1863634"/>
              <a:gd name="connsiteX23" fmla="*/ 539932 w 1454332"/>
              <a:gd name="connsiteY23" fmla="*/ 1140822 h 1863634"/>
              <a:gd name="connsiteX24" fmla="*/ 348343 w 1454332"/>
              <a:gd name="connsiteY24" fmla="*/ 1123405 h 1863634"/>
              <a:gd name="connsiteX25" fmla="*/ 113212 w 1454332"/>
              <a:gd name="connsiteY25" fmla="*/ 1132114 h 1863634"/>
              <a:gd name="connsiteX26" fmla="*/ 87086 w 1454332"/>
              <a:gd name="connsiteY26" fmla="*/ 1140822 h 1863634"/>
              <a:gd name="connsiteX27" fmla="*/ 78377 w 1454332"/>
              <a:gd name="connsiteY27" fmla="*/ 1166948 h 1863634"/>
              <a:gd name="connsiteX28" fmla="*/ 60960 w 1454332"/>
              <a:gd name="connsiteY28" fmla="*/ 1193074 h 1863634"/>
              <a:gd name="connsiteX29" fmla="*/ 52252 w 1454332"/>
              <a:gd name="connsiteY29" fmla="*/ 1245325 h 1863634"/>
              <a:gd name="connsiteX30" fmla="*/ 34834 w 1454332"/>
              <a:gd name="connsiteY30" fmla="*/ 1341120 h 1863634"/>
              <a:gd name="connsiteX31" fmla="*/ 26126 w 1454332"/>
              <a:gd name="connsiteY31" fmla="*/ 1680754 h 1863634"/>
              <a:gd name="connsiteX32" fmla="*/ 17417 w 1454332"/>
              <a:gd name="connsiteY32" fmla="*/ 1741714 h 1863634"/>
              <a:gd name="connsiteX33" fmla="*/ 0 w 1454332"/>
              <a:gd name="connsiteY33" fmla="*/ 1811382 h 1863634"/>
              <a:gd name="connsiteX34" fmla="*/ 0 w 1454332"/>
              <a:gd name="connsiteY34" fmla="*/ 1863634 h 1863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454332" h="1863634">
                <a:moveTo>
                  <a:pt x="1454332" y="0"/>
                </a:moveTo>
                <a:cubicBezTo>
                  <a:pt x="1451429" y="26126"/>
                  <a:pt x="1449341" y="52355"/>
                  <a:pt x="1445623" y="78377"/>
                </a:cubicBezTo>
                <a:cubicBezTo>
                  <a:pt x="1441939" y="104167"/>
                  <a:pt x="1434543" y="131405"/>
                  <a:pt x="1428206" y="156754"/>
                </a:cubicBezTo>
                <a:cubicBezTo>
                  <a:pt x="1425303" y="191588"/>
                  <a:pt x="1421987" y="226391"/>
                  <a:pt x="1419497" y="261257"/>
                </a:cubicBezTo>
                <a:cubicBezTo>
                  <a:pt x="1416181" y="307675"/>
                  <a:pt x="1414654" y="354218"/>
                  <a:pt x="1410789" y="400594"/>
                </a:cubicBezTo>
                <a:cubicBezTo>
                  <a:pt x="1408845" y="423917"/>
                  <a:pt x="1404983" y="447039"/>
                  <a:pt x="1402080" y="470262"/>
                </a:cubicBezTo>
                <a:cubicBezTo>
                  <a:pt x="1399177" y="537028"/>
                  <a:pt x="1397296" y="603846"/>
                  <a:pt x="1393372" y="670560"/>
                </a:cubicBezTo>
                <a:cubicBezTo>
                  <a:pt x="1387921" y="763229"/>
                  <a:pt x="1393632" y="739448"/>
                  <a:pt x="1375954" y="792480"/>
                </a:cubicBezTo>
                <a:cubicBezTo>
                  <a:pt x="1372070" y="815787"/>
                  <a:pt x="1364626" y="863919"/>
                  <a:pt x="1358537" y="888274"/>
                </a:cubicBezTo>
                <a:cubicBezTo>
                  <a:pt x="1356311" y="897180"/>
                  <a:pt x="1351820" y="905439"/>
                  <a:pt x="1349829" y="914400"/>
                </a:cubicBezTo>
                <a:cubicBezTo>
                  <a:pt x="1347141" y="926496"/>
                  <a:pt x="1342789" y="975483"/>
                  <a:pt x="1332412" y="992777"/>
                </a:cubicBezTo>
                <a:cubicBezTo>
                  <a:pt x="1328188" y="999818"/>
                  <a:pt x="1320800" y="1004388"/>
                  <a:pt x="1314994" y="1010194"/>
                </a:cubicBezTo>
                <a:cubicBezTo>
                  <a:pt x="1312091" y="1018903"/>
                  <a:pt x="1312020" y="1029152"/>
                  <a:pt x="1306286" y="1036320"/>
                </a:cubicBezTo>
                <a:cubicBezTo>
                  <a:pt x="1294008" y="1051667"/>
                  <a:pt x="1271245" y="1056709"/>
                  <a:pt x="1254034" y="1062445"/>
                </a:cubicBezTo>
                <a:cubicBezTo>
                  <a:pt x="1245326" y="1068251"/>
                  <a:pt x="1236082" y="1073324"/>
                  <a:pt x="1227909" y="1079862"/>
                </a:cubicBezTo>
                <a:cubicBezTo>
                  <a:pt x="1221498" y="1084991"/>
                  <a:pt x="1217533" y="1093056"/>
                  <a:pt x="1210492" y="1097280"/>
                </a:cubicBezTo>
                <a:cubicBezTo>
                  <a:pt x="1202621" y="1102003"/>
                  <a:pt x="1193075" y="1103085"/>
                  <a:pt x="1184366" y="1105988"/>
                </a:cubicBezTo>
                <a:cubicBezTo>
                  <a:pt x="1165104" y="1125250"/>
                  <a:pt x="1156364" y="1137406"/>
                  <a:pt x="1132114" y="1149531"/>
                </a:cubicBezTo>
                <a:cubicBezTo>
                  <a:pt x="1111368" y="1159904"/>
                  <a:pt x="1072474" y="1164271"/>
                  <a:pt x="1053737" y="1166948"/>
                </a:cubicBezTo>
                <a:cubicBezTo>
                  <a:pt x="1030569" y="1170258"/>
                  <a:pt x="1007292" y="1172754"/>
                  <a:pt x="984069" y="1175657"/>
                </a:cubicBezTo>
                <a:cubicBezTo>
                  <a:pt x="891177" y="1172754"/>
                  <a:pt x="798209" y="1171708"/>
                  <a:pt x="705394" y="1166948"/>
                </a:cubicBezTo>
                <a:cubicBezTo>
                  <a:pt x="684895" y="1165897"/>
                  <a:pt x="664802" y="1160786"/>
                  <a:pt x="644434" y="1158240"/>
                </a:cubicBezTo>
                <a:cubicBezTo>
                  <a:pt x="618351" y="1154980"/>
                  <a:pt x="592183" y="1152434"/>
                  <a:pt x="566057" y="1149531"/>
                </a:cubicBezTo>
                <a:cubicBezTo>
                  <a:pt x="557349" y="1146628"/>
                  <a:pt x="549046" y="1141916"/>
                  <a:pt x="539932" y="1140822"/>
                </a:cubicBezTo>
                <a:cubicBezTo>
                  <a:pt x="476262" y="1133182"/>
                  <a:pt x="348343" y="1123405"/>
                  <a:pt x="348343" y="1123405"/>
                </a:cubicBezTo>
                <a:cubicBezTo>
                  <a:pt x="269966" y="1126308"/>
                  <a:pt x="191469" y="1126897"/>
                  <a:pt x="113212" y="1132114"/>
                </a:cubicBezTo>
                <a:cubicBezTo>
                  <a:pt x="104053" y="1132725"/>
                  <a:pt x="93577" y="1134331"/>
                  <a:pt x="87086" y="1140822"/>
                </a:cubicBezTo>
                <a:cubicBezTo>
                  <a:pt x="80595" y="1147313"/>
                  <a:pt x="82482" y="1158737"/>
                  <a:pt x="78377" y="1166948"/>
                </a:cubicBezTo>
                <a:cubicBezTo>
                  <a:pt x="73696" y="1176309"/>
                  <a:pt x="66766" y="1184365"/>
                  <a:pt x="60960" y="1193074"/>
                </a:cubicBezTo>
                <a:cubicBezTo>
                  <a:pt x="58057" y="1210491"/>
                  <a:pt x="55411" y="1227953"/>
                  <a:pt x="52252" y="1245325"/>
                </a:cubicBezTo>
                <a:cubicBezTo>
                  <a:pt x="27895" y="1379288"/>
                  <a:pt x="60512" y="1187058"/>
                  <a:pt x="34834" y="1341120"/>
                </a:cubicBezTo>
                <a:cubicBezTo>
                  <a:pt x="31931" y="1454331"/>
                  <a:pt x="31045" y="1567612"/>
                  <a:pt x="26126" y="1680754"/>
                </a:cubicBezTo>
                <a:cubicBezTo>
                  <a:pt x="25234" y="1701261"/>
                  <a:pt x="21443" y="1721586"/>
                  <a:pt x="17417" y="1741714"/>
                </a:cubicBezTo>
                <a:cubicBezTo>
                  <a:pt x="12722" y="1765187"/>
                  <a:pt x="0" y="1787445"/>
                  <a:pt x="0" y="1811382"/>
                </a:cubicBezTo>
                <a:lnTo>
                  <a:pt x="0" y="1863634"/>
                </a:lnTo>
              </a:path>
            </a:pathLst>
          </a:custGeom>
          <a:noFill/>
          <a:ln w="381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52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057400"/>
          </a:xfrm>
        </p:spPr>
        <p:txBody>
          <a:bodyPr/>
          <a:lstStyle/>
          <a:p>
            <a:r>
              <a:rPr lang="en-US" dirty="0" smtClean="0"/>
              <a:t>A &amp; B must be driven by square wave pulses as shown </a:t>
            </a:r>
            <a:r>
              <a:rPr lang="en-US" dirty="0" smtClean="0"/>
              <a:t>above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H-Bridge</a:t>
            </a:r>
            <a:endParaRPr lang="de-DE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968298" y="1254512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68298" y="1252653"/>
            <a:ext cx="717396" cy="18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685694" y="1274955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685694" y="1994207"/>
            <a:ext cx="69342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379114" y="1256371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379114" y="1254512"/>
            <a:ext cx="177490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154016" y="1276814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154016" y="1996066"/>
            <a:ext cx="32373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7365274" y="1290354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365274" y="1288495"/>
            <a:ext cx="717396" cy="18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8082670" y="1310797"/>
            <a:ext cx="0" cy="7192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2" descr="C:\Projects\TU9\lectures\Practikum\presentations\fig\bridg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209800"/>
            <a:ext cx="2438400" cy="210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54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L298 chip &amp; Circuit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Component: H-bridge Circuit </a:t>
            </a:r>
            <a:endParaRPr lang="en-US" dirty="0"/>
          </a:p>
        </p:txBody>
      </p:sp>
      <p:pic>
        <p:nvPicPr>
          <p:cNvPr id="4098" name="Picture 2" descr="http://upload.wikimedia.org/wikipedia/commons/2/23/L298_IMGP4533_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06448" y="2665352"/>
            <a:ext cx="3730505" cy="2819401"/>
          </a:xfrm>
          <a:prstGeom prst="rect">
            <a:avLst/>
          </a:prstGeom>
          <a:noFill/>
        </p:spPr>
      </p:pic>
      <p:pic>
        <p:nvPicPr>
          <p:cNvPr id="4102" name="Picture 6" descr="http://www.geekonfire.com/wiki/images/1/11/L298N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799694"/>
            <a:ext cx="5181600" cy="45249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919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Forward</a:t>
            </a:r>
          </a:p>
          <a:p>
            <a:r>
              <a:rPr lang="en-US" dirty="0" smtClean="0"/>
              <a:t>Backward</a:t>
            </a:r>
          </a:p>
          <a:p>
            <a:r>
              <a:rPr lang="en-US" dirty="0" smtClean="0"/>
              <a:t>Rotate clockwise</a:t>
            </a:r>
          </a:p>
          <a:p>
            <a:r>
              <a:rPr lang="en-US" dirty="0" smtClean="0"/>
              <a:t>Rotate </a:t>
            </a:r>
            <a:r>
              <a:rPr lang="en-US" dirty="0" smtClean="0"/>
              <a:t>anticlockwise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Goals</a:t>
            </a:r>
            <a:endParaRPr lang="en-US" dirty="0"/>
          </a:p>
        </p:txBody>
      </p:sp>
      <p:sp>
        <p:nvSpPr>
          <p:cNvPr id="11266" name="AutoShape 2" descr="https://www6.in.tum.de/pub/Main/Huangk/huang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8" name="AutoShape 4" descr="https://www6.in.tum.de/pub/Main/Huangk/huang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7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FPGA – “Field Programmable Gate Array”</a:t>
            </a:r>
          </a:p>
          <a:p>
            <a:r>
              <a:rPr lang="en-US" dirty="0" smtClean="0"/>
              <a:t>What FPGA can do:</a:t>
            </a:r>
          </a:p>
          <a:p>
            <a:pPr lvl="1"/>
            <a:r>
              <a:rPr lang="en-US" dirty="0" smtClean="0"/>
              <a:t>Can you use your Intel processor as an AMD processor tomorrow and again as an Intel processor the day after tomorrow?</a:t>
            </a:r>
          </a:p>
          <a:p>
            <a:pPr lvl="1"/>
            <a:r>
              <a:rPr lang="en-US" dirty="0" smtClean="0"/>
              <a:t>You receive software updates frequently, did you ever received a hardware update? Can you upgrade your core i5 to core i7?</a:t>
            </a:r>
          </a:p>
          <a:p>
            <a:pPr lvl="1"/>
            <a:r>
              <a:rPr lang="en-US" dirty="0" smtClean="0"/>
              <a:t>Can you fix a bug in your chip after you have already received it?</a:t>
            </a:r>
          </a:p>
          <a:p>
            <a:pPr lvl="1"/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FPGA ?</a:t>
            </a:r>
            <a:endParaRPr lang="de-DE" dirty="0"/>
          </a:p>
        </p:txBody>
      </p:sp>
      <p:pic>
        <p:nvPicPr>
          <p:cNvPr id="7" name="Picture 2" descr="C:\Users\Hardik Shah\AppData\Local\Microsoft\Windows\Temporary Internet Files\Content.IE5\7CMTYHBF\MC90043485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572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63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>
                <a:solidFill>
                  <a:srgbClr val="4BACC6">
                    <a:lumMod val="50000"/>
                  </a:srgbClr>
                </a:solidFill>
              </a:rPr>
              <a:pPr algn="ctr"/>
              <a:t>10/20/2014</a:t>
            </a:fld>
            <a:endParaRPr lang="en-US" dirty="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4BACC6">
                    <a:lumMod val="50000"/>
                  </a:srgbClr>
                </a:solidFill>
              </a:rPr>
              <a:t>Kai.Huang@tum</a:t>
            </a:r>
            <a:endParaRPr lang="en-US" dirty="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>
                <a:solidFill>
                  <a:srgbClr val="4BACC6">
                    <a:lumMod val="50000"/>
                  </a:srgbClr>
                </a:solidFill>
              </a:rPr>
              <a:pPr algn="ctr"/>
              <a:t>30</a:t>
            </a:fld>
            <a:endParaRPr lang="en-US" dirty="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de-DE" dirty="0"/>
          </a:p>
        </p:txBody>
      </p:sp>
      <p:pic>
        <p:nvPicPr>
          <p:cNvPr id="1026" name="Picture 2" descr="C:\Users\Hardik Shah\AppData\Local\Microsoft\Windows\Temporary Internet Files\Content.IE5\G172DEFP\MC90043440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74912"/>
            <a:ext cx="1900238" cy="266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28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FPGA is a “</a:t>
            </a:r>
            <a:r>
              <a:rPr lang="en-US" dirty="0"/>
              <a:t>P</a:t>
            </a:r>
            <a:r>
              <a:rPr lang="en-US" dirty="0" smtClean="0"/>
              <a:t>rogrammable Hardware”</a:t>
            </a:r>
          </a:p>
          <a:p>
            <a:pPr lvl="1"/>
            <a:r>
              <a:rPr lang="en-US" dirty="0" smtClean="0"/>
              <a:t>As you do software programming to get the desired functionality, FPGA must be programmed to get the desired functionality.</a:t>
            </a:r>
          </a:p>
          <a:p>
            <a:pPr lvl="1"/>
            <a:r>
              <a:rPr lang="en-US" dirty="0" smtClean="0"/>
              <a:t>At power-on FPGA is blank and cannot perform any task. It must be programmed to use as a particular hardware.</a:t>
            </a:r>
          </a:p>
          <a:p>
            <a:pPr lvl="1"/>
            <a:r>
              <a:rPr lang="en-US" dirty="0" smtClean="0"/>
              <a:t>Due to the “programmable” feature, the FPGA is highly flexible</a:t>
            </a:r>
            <a:r>
              <a:rPr lang="en-US" dirty="0"/>
              <a:t> </a:t>
            </a:r>
            <a:r>
              <a:rPr lang="en-US" dirty="0" smtClean="0"/>
              <a:t>and upgradable.</a:t>
            </a:r>
          </a:p>
          <a:p>
            <a:pPr lvl="1"/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FPGA 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986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lvl="1"/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main Companies</a:t>
            </a:r>
            <a:endParaRPr lang="de-DE" dirty="0"/>
          </a:p>
        </p:txBody>
      </p:sp>
      <p:pic>
        <p:nvPicPr>
          <p:cNvPr id="1026" name="Picture 2" descr="C:\Projects\TU9\lectures\Practikum\presentations\fig\altera-stratix4-gt-fpg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81200"/>
            <a:ext cx="2514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jects\TU9\lectures\Practikum\presentations\fig\wg-xilinx-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957430"/>
            <a:ext cx="2657475" cy="256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Callout 6"/>
          <p:cNvSpPr/>
          <p:nvPr/>
        </p:nvSpPr>
        <p:spPr>
          <a:xfrm>
            <a:off x="1676400" y="4876800"/>
            <a:ext cx="2819400" cy="838200"/>
          </a:xfrm>
          <a:prstGeom prst="wedgeEllipseCallout">
            <a:avLst>
              <a:gd name="adj1" fmla="val -35863"/>
              <a:gd name="adj2" fmla="val -14503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chose Altera for this lab course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534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10200"/>
            <a:ext cx="8229600" cy="8382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lvl="1"/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 usage flow</a:t>
            </a:r>
            <a:endParaRPr lang="de-DE" dirty="0"/>
          </a:p>
        </p:txBody>
      </p:sp>
      <p:sp>
        <p:nvSpPr>
          <p:cNvPr id="7" name="Rounded Rectangle 6"/>
          <p:cNvSpPr/>
          <p:nvPr/>
        </p:nvSpPr>
        <p:spPr>
          <a:xfrm>
            <a:off x="685800" y="1987551"/>
            <a:ext cx="15240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Power On</a:t>
            </a:r>
            <a:endParaRPr lang="de-DE" dirty="0"/>
          </a:p>
        </p:txBody>
      </p:sp>
      <p:sp>
        <p:nvSpPr>
          <p:cNvPr id="8" name="Rounded Rectangle 7"/>
          <p:cNvSpPr/>
          <p:nvPr/>
        </p:nvSpPr>
        <p:spPr>
          <a:xfrm>
            <a:off x="2590800" y="1987551"/>
            <a:ext cx="15240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Program the device</a:t>
            </a:r>
            <a:endParaRPr lang="de-DE" dirty="0"/>
          </a:p>
        </p:txBody>
      </p:sp>
      <p:sp>
        <p:nvSpPr>
          <p:cNvPr id="9" name="Rounded Rectangle 8"/>
          <p:cNvSpPr/>
          <p:nvPr/>
        </p:nvSpPr>
        <p:spPr>
          <a:xfrm>
            <a:off x="4560849" y="1987551"/>
            <a:ext cx="15240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the device</a:t>
            </a:r>
            <a:endParaRPr lang="de-DE" dirty="0"/>
          </a:p>
        </p:txBody>
      </p:sp>
      <p:sp>
        <p:nvSpPr>
          <p:cNvPr id="10" name="Rounded Rectangle 9"/>
          <p:cNvSpPr/>
          <p:nvPr/>
        </p:nvSpPr>
        <p:spPr>
          <a:xfrm>
            <a:off x="6629400" y="1987551"/>
            <a:ext cx="15240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Power Off</a:t>
            </a:r>
            <a:endParaRPr lang="de-DE" dirty="0"/>
          </a:p>
        </p:txBody>
      </p:sp>
      <p:cxnSp>
        <p:nvCxnSpPr>
          <p:cNvPr id="12" name="Elbow Connector 11"/>
          <p:cNvCxnSpPr>
            <a:stCxn id="10" idx="0"/>
            <a:endCxn id="7" idx="0"/>
          </p:cNvCxnSpPr>
          <p:nvPr/>
        </p:nvCxnSpPr>
        <p:spPr>
          <a:xfrm rot="16200000" flipV="1">
            <a:off x="4419600" y="-984249"/>
            <a:ext cx="12700" cy="5943600"/>
          </a:xfrm>
          <a:prstGeom prst="bentConnector3">
            <a:avLst>
              <a:gd name="adj1" fmla="val 5663417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8" idx="1"/>
          </p:cNvCxnSpPr>
          <p:nvPr/>
        </p:nvCxnSpPr>
        <p:spPr>
          <a:xfrm>
            <a:off x="2209800" y="2292351"/>
            <a:ext cx="3810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3"/>
          </p:cNvCxnSpPr>
          <p:nvPr/>
        </p:nvCxnSpPr>
        <p:spPr>
          <a:xfrm>
            <a:off x="4114800" y="2292351"/>
            <a:ext cx="44604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3"/>
            <a:endCxn id="10" idx="1"/>
          </p:cNvCxnSpPr>
          <p:nvPr/>
        </p:nvCxnSpPr>
        <p:spPr>
          <a:xfrm>
            <a:off x="6084849" y="2292351"/>
            <a:ext cx="544551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Callout 22"/>
          <p:cNvSpPr/>
          <p:nvPr/>
        </p:nvSpPr>
        <p:spPr>
          <a:xfrm>
            <a:off x="5638800" y="3130551"/>
            <a:ext cx="2743200" cy="1143000"/>
          </a:xfrm>
          <a:prstGeom prst="wedgeEllipseCallout">
            <a:avLst>
              <a:gd name="adj1" fmla="val 26728"/>
              <a:gd name="adj2" fmla="val -11408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Programming is Lost</a:t>
            </a:r>
            <a:endParaRPr lang="de-DE" dirty="0"/>
          </a:p>
        </p:txBody>
      </p:sp>
      <p:sp>
        <p:nvSpPr>
          <p:cNvPr id="24" name="Oval Callout 23"/>
          <p:cNvSpPr/>
          <p:nvPr/>
        </p:nvSpPr>
        <p:spPr>
          <a:xfrm>
            <a:off x="1682750" y="3130551"/>
            <a:ext cx="2743200" cy="1143000"/>
          </a:xfrm>
          <a:prstGeom prst="wedgeEllipseCallout">
            <a:avLst>
              <a:gd name="adj1" fmla="val 26728"/>
              <a:gd name="adj2" fmla="val -11408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Programming using configuration file</a:t>
            </a:r>
            <a:endParaRPr lang="de-DE" dirty="0"/>
          </a:p>
        </p:txBody>
      </p:sp>
      <p:sp>
        <p:nvSpPr>
          <p:cNvPr id="25" name="Oval Callout 24"/>
          <p:cNvSpPr/>
          <p:nvPr/>
        </p:nvSpPr>
        <p:spPr>
          <a:xfrm>
            <a:off x="2843559" y="4648200"/>
            <a:ext cx="3733800" cy="1143000"/>
          </a:xfrm>
          <a:prstGeom prst="wedgeEllipseCallout">
            <a:avLst>
              <a:gd name="adj1" fmla="val 5590"/>
              <a:gd name="adj2" fmla="val -24676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the device as a processor, a memory, a DSP </a:t>
            </a:r>
            <a:r>
              <a:rPr lang="en-US" dirty="0" err="1" smtClean="0"/>
              <a:t>etc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560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10200"/>
            <a:ext cx="8229600" cy="8382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lvl="1"/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 programming flow</a:t>
            </a:r>
            <a:endParaRPr lang="de-DE" dirty="0"/>
          </a:p>
        </p:txBody>
      </p:sp>
      <p:sp>
        <p:nvSpPr>
          <p:cNvPr id="7" name="Rounded Rectangle 6"/>
          <p:cNvSpPr/>
          <p:nvPr/>
        </p:nvSpPr>
        <p:spPr>
          <a:xfrm>
            <a:off x="685800" y="1987551"/>
            <a:ext cx="15240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Power On</a:t>
            </a:r>
            <a:endParaRPr lang="de-DE" dirty="0"/>
          </a:p>
        </p:txBody>
      </p:sp>
      <p:sp>
        <p:nvSpPr>
          <p:cNvPr id="8" name="Rounded Rectangle 7"/>
          <p:cNvSpPr/>
          <p:nvPr/>
        </p:nvSpPr>
        <p:spPr>
          <a:xfrm>
            <a:off x="2590800" y="1987551"/>
            <a:ext cx="15240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Program the device</a:t>
            </a:r>
            <a:endParaRPr lang="de-DE" dirty="0"/>
          </a:p>
        </p:txBody>
      </p:sp>
      <p:sp>
        <p:nvSpPr>
          <p:cNvPr id="9" name="Rounded Rectangle 8"/>
          <p:cNvSpPr/>
          <p:nvPr/>
        </p:nvSpPr>
        <p:spPr>
          <a:xfrm>
            <a:off x="4560849" y="1987551"/>
            <a:ext cx="15240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the device</a:t>
            </a:r>
            <a:endParaRPr lang="de-DE" dirty="0"/>
          </a:p>
        </p:txBody>
      </p:sp>
      <p:sp>
        <p:nvSpPr>
          <p:cNvPr id="10" name="Rounded Rectangle 9"/>
          <p:cNvSpPr/>
          <p:nvPr/>
        </p:nvSpPr>
        <p:spPr>
          <a:xfrm>
            <a:off x="6629400" y="1987551"/>
            <a:ext cx="15240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Power Off</a:t>
            </a:r>
            <a:endParaRPr lang="de-DE" dirty="0"/>
          </a:p>
        </p:txBody>
      </p:sp>
      <p:cxnSp>
        <p:nvCxnSpPr>
          <p:cNvPr id="12" name="Elbow Connector 11"/>
          <p:cNvCxnSpPr>
            <a:stCxn id="10" idx="0"/>
            <a:endCxn id="7" idx="0"/>
          </p:cNvCxnSpPr>
          <p:nvPr/>
        </p:nvCxnSpPr>
        <p:spPr>
          <a:xfrm rot="16200000" flipV="1">
            <a:off x="4419600" y="-984249"/>
            <a:ext cx="12700" cy="5943600"/>
          </a:xfrm>
          <a:prstGeom prst="bentConnector3">
            <a:avLst>
              <a:gd name="adj1" fmla="val 5663417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8" idx="1"/>
          </p:cNvCxnSpPr>
          <p:nvPr/>
        </p:nvCxnSpPr>
        <p:spPr>
          <a:xfrm>
            <a:off x="2209800" y="2292351"/>
            <a:ext cx="3810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3"/>
          </p:cNvCxnSpPr>
          <p:nvPr/>
        </p:nvCxnSpPr>
        <p:spPr>
          <a:xfrm>
            <a:off x="4114800" y="2292351"/>
            <a:ext cx="44604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3"/>
            <a:endCxn id="10" idx="1"/>
          </p:cNvCxnSpPr>
          <p:nvPr/>
        </p:nvCxnSpPr>
        <p:spPr>
          <a:xfrm>
            <a:off x="6084849" y="2292351"/>
            <a:ext cx="544551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Callout 22"/>
          <p:cNvSpPr/>
          <p:nvPr/>
        </p:nvSpPr>
        <p:spPr>
          <a:xfrm>
            <a:off x="5638800" y="3130551"/>
            <a:ext cx="2743200" cy="1143000"/>
          </a:xfrm>
          <a:prstGeom prst="wedgeEllipseCallout">
            <a:avLst>
              <a:gd name="adj1" fmla="val 26728"/>
              <a:gd name="adj2" fmla="val -11408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Programming is Lost</a:t>
            </a:r>
            <a:endParaRPr lang="de-DE" dirty="0"/>
          </a:p>
        </p:txBody>
      </p:sp>
      <p:sp>
        <p:nvSpPr>
          <p:cNvPr id="24" name="Oval Callout 23"/>
          <p:cNvSpPr/>
          <p:nvPr/>
        </p:nvSpPr>
        <p:spPr>
          <a:xfrm>
            <a:off x="1682750" y="3130551"/>
            <a:ext cx="2743200" cy="1143000"/>
          </a:xfrm>
          <a:prstGeom prst="wedgeEllipseCallout">
            <a:avLst>
              <a:gd name="adj1" fmla="val 26728"/>
              <a:gd name="adj2" fmla="val -11408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Programming using configuration file</a:t>
            </a:r>
            <a:endParaRPr lang="de-DE" dirty="0"/>
          </a:p>
        </p:txBody>
      </p:sp>
      <p:sp>
        <p:nvSpPr>
          <p:cNvPr id="25" name="Oval Callout 24"/>
          <p:cNvSpPr/>
          <p:nvPr/>
        </p:nvSpPr>
        <p:spPr>
          <a:xfrm>
            <a:off x="2843559" y="4648200"/>
            <a:ext cx="3733800" cy="1143000"/>
          </a:xfrm>
          <a:prstGeom prst="wedgeEllipseCallout">
            <a:avLst>
              <a:gd name="adj1" fmla="val 5590"/>
              <a:gd name="adj2" fmla="val -24676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the device as a processor, a memory, a DSP </a:t>
            </a:r>
            <a:r>
              <a:rPr lang="en-US" dirty="0" err="1" smtClean="0"/>
              <a:t>etc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872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23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4495800"/>
            <a:ext cx="8686800" cy="17526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Quartus</a:t>
            </a:r>
            <a:r>
              <a:rPr lang="en-US" dirty="0" smtClean="0"/>
              <a:t> tool takes your design as an input and generates configuration files “.</a:t>
            </a:r>
            <a:r>
              <a:rPr lang="en-US" dirty="0" err="1" smtClean="0"/>
              <a:t>sof</a:t>
            </a:r>
            <a:r>
              <a:rPr lang="en-US" dirty="0" smtClean="0"/>
              <a:t>” (SRAM Object File) and SOPCINFO (</a:t>
            </a:r>
            <a:r>
              <a:rPr lang="en-US" dirty="0" smtClean="0">
                <a:solidFill>
                  <a:srgbClr val="FF0000"/>
                </a:solidFill>
              </a:rPr>
              <a:t>more on it later</a:t>
            </a:r>
            <a:r>
              <a:rPr lang="en-US" dirty="0" smtClean="0"/>
              <a:t>) files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Altera FPGA programming flow</a:t>
            </a:r>
            <a:endParaRPr lang="de-DE" dirty="0"/>
          </a:p>
        </p:txBody>
      </p:sp>
      <p:pic>
        <p:nvPicPr>
          <p:cNvPr id="5122" name="Picture 2" descr="C:\Projects\TU9\lectures\Practikum\presentations\fig\netlist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313307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4419600" y="1371600"/>
            <a:ext cx="1600200" cy="23622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Quartus</a:t>
            </a:r>
            <a:r>
              <a:rPr lang="en-US" sz="2400" dirty="0" smtClean="0"/>
              <a:t> Tool</a:t>
            </a:r>
            <a:endParaRPr lang="de-DE" sz="2400" dirty="0"/>
          </a:p>
        </p:txBody>
      </p:sp>
      <p:sp>
        <p:nvSpPr>
          <p:cNvPr id="8" name="Right Arrow 7"/>
          <p:cNvSpPr/>
          <p:nvPr/>
        </p:nvSpPr>
        <p:spPr>
          <a:xfrm>
            <a:off x="3581400" y="2362200"/>
            <a:ext cx="609600" cy="30480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ight Arrow 9"/>
          <p:cNvSpPr/>
          <p:nvPr/>
        </p:nvSpPr>
        <p:spPr>
          <a:xfrm>
            <a:off x="6248400" y="2362200"/>
            <a:ext cx="609600" cy="30480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7010400" y="2247900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Configuration file:</a:t>
            </a:r>
          </a:p>
          <a:p>
            <a:r>
              <a:rPr lang="en-US" dirty="0"/>
              <a:t> </a:t>
            </a:r>
            <a:r>
              <a:rPr lang="en-US" dirty="0" smtClean="0"/>
              <a:t>.</a:t>
            </a:r>
            <a:r>
              <a:rPr lang="en-US" dirty="0" err="1" smtClean="0"/>
              <a:t>sof</a:t>
            </a:r>
            <a:r>
              <a:rPr lang="en-US" dirty="0" smtClean="0"/>
              <a:t> and SOPCINFO file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335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10200"/>
            <a:ext cx="8229600" cy="8382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lvl="1"/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D96F5B-854F-438F-9A1E-A7BDCD1E2656}" type="datetime1">
              <a:rPr lang="en-US" smtClean="0"/>
              <a:pPr algn="ctr"/>
              <a:t>10/20/2014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Kai.Huang@tum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FPGA usage flow</a:t>
            </a:r>
            <a:endParaRPr lang="de-DE" dirty="0"/>
          </a:p>
        </p:txBody>
      </p:sp>
      <p:sp>
        <p:nvSpPr>
          <p:cNvPr id="7" name="Rounded Rectangle 6"/>
          <p:cNvSpPr/>
          <p:nvPr/>
        </p:nvSpPr>
        <p:spPr>
          <a:xfrm>
            <a:off x="685800" y="1987551"/>
            <a:ext cx="15240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Power On</a:t>
            </a:r>
            <a:endParaRPr lang="de-DE" dirty="0"/>
          </a:p>
        </p:txBody>
      </p:sp>
      <p:sp>
        <p:nvSpPr>
          <p:cNvPr id="8" name="Rounded Rectangle 7"/>
          <p:cNvSpPr/>
          <p:nvPr/>
        </p:nvSpPr>
        <p:spPr>
          <a:xfrm>
            <a:off x="2590800" y="1987551"/>
            <a:ext cx="15240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Program the device</a:t>
            </a:r>
            <a:endParaRPr lang="de-DE" dirty="0"/>
          </a:p>
        </p:txBody>
      </p:sp>
      <p:sp>
        <p:nvSpPr>
          <p:cNvPr id="9" name="Rounded Rectangle 8"/>
          <p:cNvSpPr/>
          <p:nvPr/>
        </p:nvSpPr>
        <p:spPr>
          <a:xfrm>
            <a:off x="4560849" y="1987551"/>
            <a:ext cx="15240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the device</a:t>
            </a:r>
            <a:endParaRPr lang="de-DE" dirty="0"/>
          </a:p>
        </p:txBody>
      </p:sp>
      <p:sp>
        <p:nvSpPr>
          <p:cNvPr id="10" name="Rounded Rectangle 9"/>
          <p:cNvSpPr/>
          <p:nvPr/>
        </p:nvSpPr>
        <p:spPr>
          <a:xfrm>
            <a:off x="6629400" y="1987551"/>
            <a:ext cx="1524000" cy="609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Power Off</a:t>
            </a:r>
            <a:endParaRPr lang="de-DE" dirty="0"/>
          </a:p>
        </p:txBody>
      </p:sp>
      <p:cxnSp>
        <p:nvCxnSpPr>
          <p:cNvPr id="12" name="Elbow Connector 11"/>
          <p:cNvCxnSpPr>
            <a:stCxn id="10" idx="0"/>
            <a:endCxn id="7" idx="0"/>
          </p:cNvCxnSpPr>
          <p:nvPr/>
        </p:nvCxnSpPr>
        <p:spPr>
          <a:xfrm rot="16200000" flipV="1">
            <a:off x="4419600" y="-984249"/>
            <a:ext cx="12700" cy="5943600"/>
          </a:xfrm>
          <a:prstGeom prst="bentConnector3">
            <a:avLst>
              <a:gd name="adj1" fmla="val 5663417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8" idx="1"/>
          </p:cNvCxnSpPr>
          <p:nvPr/>
        </p:nvCxnSpPr>
        <p:spPr>
          <a:xfrm>
            <a:off x="2209800" y="2292351"/>
            <a:ext cx="3810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3"/>
          </p:cNvCxnSpPr>
          <p:nvPr/>
        </p:nvCxnSpPr>
        <p:spPr>
          <a:xfrm>
            <a:off x="4114800" y="2292351"/>
            <a:ext cx="44604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3"/>
            <a:endCxn id="10" idx="1"/>
          </p:cNvCxnSpPr>
          <p:nvPr/>
        </p:nvCxnSpPr>
        <p:spPr>
          <a:xfrm>
            <a:off x="6084849" y="2292351"/>
            <a:ext cx="544551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Callout 22"/>
          <p:cNvSpPr/>
          <p:nvPr/>
        </p:nvSpPr>
        <p:spPr>
          <a:xfrm>
            <a:off x="5638800" y="3130551"/>
            <a:ext cx="2743200" cy="1143000"/>
          </a:xfrm>
          <a:prstGeom prst="wedgeEllipseCallout">
            <a:avLst>
              <a:gd name="adj1" fmla="val 26728"/>
              <a:gd name="adj2" fmla="val -11408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Programming is Lost</a:t>
            </a:r>
            <a:endParaRPr lang="de-DE" dirty="0"/>
          </a:p>
        </p:txBody>
      </p:sp>
      <p:sp>
        <p:nvSpPr>
          <p:cNvPr id="24" name="Oval Callout 23"/>
          <p:cNvSpPr/>
          <p:nvPr/>
        </p:nvSpPr>
        <p:spPr>
          <a:xfrm>
            <a:off x="1682750" y="3130551"/>
            <a:ext cx="2743200" cy="1143000"/>
          </a:xfrm>
          <a:prstGeom prst="wedgeEllipseCallout">
            <a:avLst>
              <a:gd name="adj1" fmla="val 26728"/>
              <a:gd name="adj2" fmla="val -11408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Programming using configuration file</a:t>
            </a:r>
            <a:endParaRPr lang="de-DE" dirty="0"/>
          </a:p>
        </p:txBody>
      </p:sp>
      <p:sp>
        <p:nvSpPr>
          <p:cNvPr id="25" name="Oval Callout 24"/>
          <p:cNvSpPr/>
          <p:nvPr/>
        </p:nvSpPr>
        <p:spPr>
          <a:xfrm>
            <a:off x="2843559" y="4648200"/>
            <a:ext cx="3733800" cy="1143000"/>
          </a:xfrm>
          <a:prstGeom prst="wedgeEllipseCallout">
            <a:avLst>
              <a:gd name="adj1" fmla="val 5590"/>
              <a:gd name="adj2" fmla="val -24676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the device as a processor, a memory, a DSP </a:t>
            </a:r>
            <a:r>
              <a:rPr lang="en-US" dirty="0" err="1" smtClean="0"/>
              <a:t>etc</a:t>
            </a:r>
            <a:endParaRPr lang="de-DE" dirty="0"/>
          </a:p>
        </p:txBody>
      </p:sp>
      <p:sp>
        <p:nvSpPr>
          <p:cNvPr id="11" name="Rounded Rectangle 10"/>
          <p:cNvSpPr/>
          <p:nvPr/>
        </p:nvSpPr>
        <p:spPr>
          <a:xfrm>
            <a:off x="457200" y="4648200"/>
            <a:ext cx="1828800" cy="10668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main focus of this Lab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0738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 animBg="1"/>
      <p:bldP spid="8" grpId="0" animBg="1"/>
      <p:bldP spid="10" grpId="0" animBg="1"/>
      <p:bldP spid="23" grpId="0" animBg="1"/>
      <p:bldP spid="24" grpId="0" animBg="1"/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Jes9ttBlkCuI_Kjkw8l9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Jes9ttBlkCuI_Kjkw8l9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Jes9ttBlkCuI_Kjkw8l9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1044</Words>
  <Application>Microsoft Office PowerPoint</Application>
  <PresentationFormat>On-screen Show (4:3)</PresentationFormat>
  <Paragraphs>279</Paragraphs>
  <Slides>30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Introduction to  Pulse Width Modulation (PWM)</vt:lpstr>
      <vt:lpstr>Wheel ECU</vt:lpstr>
      <vt:lpstr>What is an FPGA ?</vt:lpstr>
      <vt:lpstr>What is an FPGA ?</vt:lpstr>
      <vt:lpstr>Two main Companies</vt:lpstr>
      <vt:lpstr>FPGA usage flow</vt:lpstr>
      <vt:lpstr>FPGA programming flow</vt:lpstr>
      <vt:lpstr>Altera FPGA programming flow</vt:lpstr>
      <vt:lpstr>FPGA usage flow</vt:lpstr>
      <vt:lpstr>Flow used in this lab course</vt:lpstr>
      <vt:lpstr>Save images on the board</vt:lpstr>
      <vt:lpstr>Questions</vt:lpstr>
      <vt:lpstr>What is PWM</vt:lpstr>
      <vt:lpstr>What is PWM?</vt:lpstr>
      <vt:lpstr>Why PWM?</vt:lpstr>
      <vt:lpstr>Why PWM?</vt:lpstr>
      <vt:lpstr>Usage of PWM </vt:lpstr>
      <vt:lpstr>How to generate PWM signal ?</vt:lpstr>
      <vt:lpstr>Hardware PWM IP</vt:lpstr>
      <vt:lpstr>Hardware PWM IP</vt:lpstr>
      <vt:lpstr>Questions</vt:lpstr>
      <vt:lpstr>H-Bridge: How does a motor turn?</vt:lpstr>
      <vt:lpstr>How much current does a motor need?</vt:lpstr>
      <vt:lpstr>How much current does a motor need?</vt:lpstr>
      <vt:lpstr>Relay : Electro mechanical switch</vt:lpstr>
      <vt:lpstr>H-Bridge</vt:lpstr>
      <vt:lpstr>H-Bridge</vt:lpstr>
      <vt:lpstr>Component: H-bridge Circuit </vt:lpstr>
      <vt:lpstr>Goals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huangk</dc:creator>
  <cp:lastModifiedBy>Hardik Shah</cp:lastModifiedBy>
  <cp:revision>591</cp:revision>
  <dcterms:created xsi:type="dcterms:W3CDTF">2006-08-16T00:00:00Z</dcterms:created>
  <dcterms:modified xsi:type="dcterms:W3CDTF">2014-10-20T09:33:05Z</dcterms:modified>
</cp:coreProperties>
</file>